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60" r:id="rId7"/>
    <p:sldId id="261" r:id="rId8"/>
    <p:sldId id="262" r:id="rId9"/>
  </p:sldIdLst>
  <p:sldSz cx="9144000" cy="5143500" type="screen16x9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838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743" y="0"/>
            <a:ext cx="2889838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889838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743" y="9428952"/>
            <a:ext cx="2889838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anose="020B0604020202020204" pitchFamily="34" charset="0"/>
              </a:defRPr>
            </a:lvl1pPr>
          </a:lstStyle>
          <a:p>
            <a:fld id="{65B87E98-0639-4231-B255-0610A8A0BCEF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62703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4325" y="0"/>
            <a:ext cx="2862703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B5A8051E-9B47-4207-A40E-F5B5FDD08BB7}" type="datetimeFigureOut">
              <a:rPr lang="en-GB" altLang="en-US"/>
              <a:pPr/>
              <a:t>04/10/2018</a:t>
            </a:fld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9263" y="4729711"/>
            <a:ext cx="4938502" cy="44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9423"/>
            <a:ext cx="2862703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4325" y="9459423"/>
            <a:ext cx="2862703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6DF48260-AB77-4914-9783-09E61CC0E6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CCI_ppt_edits_cmu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31825" y="482282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pic>
        <p:nvPicPr>
          <p:cNvPr id="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63513" y="45720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D9D9D9"/>
                </a:solidFill>
              </a:rPr>
              <a:t>ESA UNCLASSIFIED - For Official Use</a:t>
            </a:r>
          </a:p>
        </p:txBody>
      </p:sp>
      <p:pic>
        <p:nvPicPr>
          <p:cNvPr id="8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9863" y="4899025"/>
            <a:ext cx="11953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66688" y="4789488"/>
            <a:ext cx="8823325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1" name="Picture 68" descr="a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9" descr="b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0" descr="ca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1" descr="ch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2" descr="cz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3" descr="d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d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e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6" descr="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7" descr="fi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8" descr="fr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9" descr="gr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0" descr="hu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1" descr="i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2" descr="i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3" descr="lu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4" descr="nl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5" descr="n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6" descr="pl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7" descr="p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8" descr="ro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9" descr="s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0" descr="uk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1" descr="si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28436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668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234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518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5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68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59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6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3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CI_ppt_edits_cmug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038" y="792163"/>
            <a:ext cx="8747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Text Box DG"/>
          <p:cNvSpPr txBox="1">
            <a:spLocks noChangeArrowheads="1"/>
          </p:cNvSpPr>
          <p:nvPr/>
        </p:nvSpPr>
        <p:spPr bwMode="auto">
          <a:xfrm>
            <a:off x="577850" y="334963"/>
            <a:ext cx="5016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80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58750"/>
            <a:ext cx="6956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30" name="Picture 11" descr="PPT_Foote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8"/>
          <p:cNvSpPr txBox="1">
            <a:spLocks noChangeArrowheads="1"/>
          </p:cNvSpPr>
          <p:nvPr/>
        </p:nvSpPr>
        <p:spPr bwMode="auto">
          <a:xfrm>
            <a:off x="165100" y="45751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404040"/>
                </a:solidFill>
              </a:rPr>
              <a:t>Climate Modelling User Group</a:t>
            </a:r>
          </a:p>
        </p:txBody>
      </p:sp>
      <p:sp>
        <p:nvSpPr>
          <p:cNvPr id="1032" name="Text Box 34"/>
          <p:cNvSpPr txBox="1">
            <a:spLocks noChangeAspect="1" noChangeArrowheads="1"/>
          </p:cNvSpPr>
          <p:nvPr/>
        </p:nvSpPr>
        <p:spPr bwMode="auto">
          <a:xfrm>
            <a:off x="4473788" y="4579938"/>
            <a:ext cx="45212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800" noProof="1" smtClean="0">
                <a:solidFill>
                  <a:schemeClr val="bg2"/>
                </a:solidFill>
              </a:rPr>
              <a:t>CMUG </a:t>
            </a:r>
            <a:r>
              <a:rPr lang="en-GB" altLang="en-US" sz="800" noProof="1">
                <a:solidFill>
                  <a:schemeClr val="bg2"/>
                </a:solidFill>
              </a:rPr>
              <a:t>| </a:t>
            </a:r>
            <a:r>
              <a:rPr lang="en-GB" altLang="en-US" sz="800" noProof="1" smtClean="0">
                <a:solidFill>
                  <a:schemeClr val="bg2"/>
                </a:solidFill>
              </a:rPr>
              <a:t>25-07-2018 </a:t>
            </a:r>
            <a:r>
              <a:rPr lang="en-GB" altLang="en-US" sz="800" noProof="1">
                <a:solidFill>
                  <a:schemeClr val="bg2"/>
                </a:solidFill>
              </a:rPr>
              <a:t>| Slide  </a:t>
            </a:r>
            <a:fld id="{52AB8474-ED92-413E-8575-36E5F8D3A884}" type="slidenum">
              <a:rPr altLang="en-US" sz="800" noProof="1">
                <a:solidFill>
                  <a:schemeClr val="bg2"/>
                </a:solidFill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GB" altLang="en-US" sz="800" noProof="1">
              <a:solidFill>
                <a:schemeClr val="bg2"/>
              </a:solidFill>
            </a:endParaRPr>
          </a:p>
        </p:txBody>
      </p:sp>
      <p:grpSp>
        <p:nvGrpSpPr>
          <p:cNvPr id="1033" name="Group 39"/>
          <p:cNvGrpSpPr>
            <a:grpSpLocks/>
          </p:cNvGrpSpPr>
          <p:nvPr/>
        </p:nvGrpSpPr>
        <p:grpSpPr bwMode="auto">
          <a:xfrm>
            <a:off x="173038" y="4908550"/>
            <a:ext cx="6826250" cy="111125"/>
            <a:chOff x="172269" y="6621494"/>
            <a:chExt cx="6826666" cy="111519"/>
          </a:xfrm>
        </p:grpSpPr>
        <p:pic>
          <p:nvPicPr>
            <p:cNvPr id="1035" name="Picture 40" descr="at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41" descr="b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42" descr="ca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43" descr="ch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4" descr="cz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5" descr="de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6" descr="dk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7" descr="ee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8" descr="es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9" descr="fi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50" descr="fr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51" descr="gr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52" descr="hu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53" descr="ie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4" descr="it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5" descr="lu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6" descr="nl.pn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7" descr="no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8" descr="pl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9" descr="pt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60" descr="ro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61" descr="se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62" descr="uk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63" descr="si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3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8275" y="155575"/>
            <a:ext cx="12096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dirty="0">
          <a:solidFill>
            <a:srgbClr val="FFFFFF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6858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1pPr>
      <a:lvl2pPr marL="809625" indent="-3524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2pPr>
      <a:lvl3pPr marL="1406525" indent="-4921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3pPr>
      <a:lvl4pPr marL="2005013" indent="-6334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4pPr>
      <a:lvl5pPr marL="2601913" indent="-7731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lang="en-GB" sz="1600" dirty="0">
          <a:solidFill>
            <a:schemeClr val="bg2"/>
          </a:solidFill>
          <a:latin typeface="Verdana"/>
          <a:ea typeface="MS PGothic" panose="020B0600070205080204" pitchFamily="34" charset="-128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102560" y="2756520"/>
            <a:ext cx="38980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latin typeface="Verdana"/>
                <a:ea typeface="MS PGothic"/>
              </a:rPr>
              <a:t> </a:t>
            </a:r>
            <a:r>
              <a:rPr lang="de-DE" sz="2400" b="0" i="1" strike="noStrike" spc="-1" dirty="0" smtClean="0">
                <a:solidFill>
                  <a:srgbClr val="FFFFFF"/>
                </a:solidFill>
                <a:latin typeface="Verdana"/>
                <a:ea typeface="MS PGothic"/>
              </a:rPr>
              <a:t>David Ford</a:t>
            </a:r>
            <a:endParaRPr lang="de-DE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1600" b="0" i="1" strike="noStrike" spc="-1" dirty="0" smtClean="0">
                <a:solidFill>
                  <a:srgbClr val="FFFFFF"/>
                </a:solidFill>
                <a:latin typeface="Verdana"/>
                <a:ea typeface="MS PGothic"/>
              </a:rPr>
              <a:t>Met Office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60000" y="1872000"/>
            <a:ext cx="7707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latin typeface="Verdana"/>
                <a:ea typeface="MS PGothic"/>
              </a:rPr>
              <a:t> </a:t>
            </a:r>
            <a:r>
              <a:rPr lang="en-GB" spc="-1" dirty="0">
                <a:solidFill>
                  <a:srgbClr val="FFFFFF"/>
                </a:solidFill>
                <a:ea typeface="MS PGothic"/>
              </a:rPr>
              <a:t>WP3.9: Biophysical feedbacks in the global ocean</a:t>
            </a:r>
            <a:endParaRPr lang="de-DE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73801"/>
            <a:ext cx="7084410" cy="400110"/>
          </a:xfrm>
        </p:spPr>
        <p:txBody>
          <a:bodyPr/>
          <a:lstStyle/>
          <a:p>
            <a:r>
              <a:rPr lang="en-GB" sz="2000" spc="-1" dirty="0">
                <a:ea typeface="MS PGothic"/>
              </a:rPr>
              <a:t>WP3.9: Biophysical feedbacks in the global ocean</a:t>
            </a:r>
            <a:endParaRPr lang="en-US" altLang="en-US" sz="2000" dirty="0" smtClean="0">
              <a:latin typeface="Verdana" panose="020B0604030504040204" pitchFamily="34" charset="0"/>
            </a:endParaRPr>
          </a:p>
        </p:txBody>
      </p:sp>
      <p:pic>
        <p:nvPicPr>
          <p:cNvPr id="4" name="Picture 4" descr="biophy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87" t="2194" r="22414" b="14628"/>
          <a:stretch>
            <a:fillRect/>
          </a:stretch>
        </p:blipFill>
        <p:spPr bwMode="auto">
          <a:xfrm>
            <a:off x="5815833" y="1407019"/>
            <a:ext cx="2815585" cy="2321526"/>
          </a:xfrm>
          <a:prstGeom prst="rect">
            <a:avLst/>
          </a:prstGeom>
          <a:noFill/>
        </p:spPr>
      </p:pic>
      <p:sp>
        <p:nvSpPr>
          <p:cNvPr id="5" name="TextShape 2"/>
          <p:cNvSpPr txBox="1"/>
          <p:nvPr/>
        </p:nvSpPr>
        <p:spPr>
          <a:xfrm>
            <a:off x="503999" y="1080000"/>
            <a:ext cx="4872041" cy="309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Chlorophyll in the ocean affects the depth of penetration of solar radiation.</a:t>
            </a:r>
          </a:p>
          <a:p>
            <a:endParaRPr lang="de-DE" sz="1800" b="0" strike="noStrike" spc="-1" dirty="0" smtClean="0">
              <a:solidFill>
                <a:srgbClr val="4D4F53"/>
              </a:solidFill>
              <a:latin typeface="Arial"/>
            </a:endParaRPr>
          </a:p>
          <a:p>
            <a:r>
              <a:rPr lang="de-DE" sz="1800" spc="-1" dirty="0" smtClean="0">
                <a:solidFill>
                  <a:srgbClr val="4D4F53"/>
                </a:solidFill>
                <a:latin typeface="Arial"/>
              </a:rPr>
              <a:t>Alters SST, heat uptake, evaporation, sea ice.</a:t>
            </a:r>
          </a:p>
          <a:p>
            <a:endParaRPr lang="de-DE" sz="1800" b="0" strike="noStrike" spc="-1" dirty="0">
              <a:solidFill>
                <a:srgbClr val="4D4F53"/>
              </a:solidFill>
              <a:latin typeface="Arial"/>
            </a:endParaRPr>
          </a:p>
          <a:p>
            <a:r>
              <a:rPr lang="de-DE" sz="1800" spc="-1" dirty="0" smtClean="0">
                <a:solidFill>
                  <a:srgbClr val="4D4F53"/>
                </a:solidFill>
                <a:latin typeface="Arial"/>
              </a:rPr>
              <a:t>Affects ENSO variability and monsoon timing.</a:t>
            </a:r>
          </a:p>
          <a:p>
            <a:endParaRPr lang="de-DE" sz="1800" b="0" strike="noStrike" spc="-1" dirty="0">
              <a:solidFill>
                <a:srgbClr val="4D4F53"/>
              </a:solidFill>
              <a:latin typeface="Arial"/>
            </a:endParaRPr>
          </a:p>
          <a:p>
            <a:r>
              <a:rPr lang="de-DE" sz="1800" spc="-1" dirty="0" smtClean="0">
                <a:solidFill>
                  <a:srgbClr val="4D4F53"/>
                </a:solidFill>
                <a:latin typeface="Arial"/>
              </a:rPr>
              <a:t>But the process is rarely included in climate models or reanalyses.</a:t>
            </a:r>
            <a:endParaRPr lang="de-DE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4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73801"/>
            <a:ext cx="7084410" cy="400110"/>
          </a:xfrm>
        </p:spPr>
        <p:txBody>
          <a:bodyPr/>
          <a:lstStyle/>
          <a:p>
            <a:r>
              <a:rPr lang="en-GB" sz="2000" spc="-1" dirty="0">
                <a:ea typeface="MS PGothic"/>
              </a:rPr>
              <a:t>WP3.9: Biophysical feedbacks in the global ocean</a:t>
            </a:r>
            <a:endParaRPr lang="en-US" altLang="en-US" sz="2000" dirty="0" smtClean="0">
              <a:latin typeface="Verdana" panose="020B0604030504040204" pitchFamily="34" charset="0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503999" y="788337"/>
            <a:ext cx="4872041" cy="36020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Assimilate CCI ocean colour into the ocean component (NEMO-CICE-MEDUSA) of a CMIP6 Earth System model (UKESM1).</a:t>
            </a:r>
          </a:p>
          <a:p>
            <a:endParaRPr lang="de-DE" sz="1800" spc="-1" dirty="0">
              <a:solidFill>
                <a:srgbClr val="4D4F53"/>
              </a:solidFill>
              <a:latin typeface="Arial"/>
            </a:endParaRPr>
          </a:p>
          <a:p>
            <a:r>
              <a:rPr lang="de-DE" sz="1800" b="0" strike="noStrike" spc="-1" dirty="0" smtClean="0">
                <a:latin typeface="Arial"/>
              </a:rPr>
              <a:t>Run simulations with and without biophysical feedback, and assess consistency with CCI</a:t>
            </a:r>
          </a:p>
          <a:p>
            <a:r>
              <a:rPr lang="de-DE" sz="1800" spc="-1" dirty="0" smtClean="0">
                <a:latin typeface="Arial"/>
              </a:rPr>
              <a:t>SST, SI, SSH, SSSal products, and in situ data (ocean heat content, carbon fluxes).</a:t>
            </a:r>
          </a:p>
          <a:p>
            <a:endParaRPr lang="de-DE" sz="1800" b="0" strike="noStrike" spc="-1" dirty="0">
              <a:latin typeface="Arial"/>
            </a:endParaRPr>
          </a:p>
          <a:p>
            <a:r>
              <a:rPr lang="de-DE" sz="1800" spc="-1" dirty="0" smtClean="0">
                <a:latin typeface="Arial"/>
              </a:rPr>
              <a:t>Assess impact on climate variability, building on previous studies. Relevant to OMIP and WCRP Grand Challenges on Near-term Climate Prediction and Carbon Feedbacks.</a:t>
            </a:r>
            <a:endParaRPr lang="de-DE" sz="18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696" r="49546" b="47300"/>
          <a:stretch/>
        </p:blipFill>
        <p:spPr>
          <a:xfrm>
            <a:off x="5517931" y="945989"/>
            <a:ext cx="3257794" cy="1812903"/>
          </a:xfrm>
          <a:prstGeom prst="rect">
            <a:avLst/>
          </a:prstGeom>
        </p:spPr>
      </p:pic>
      <p:pic>
        <p:nvPicPr>
          <p:cNvPr id="7" name="Picture 6" descr="hovmuller_dep_votemper_Nino3.4.monthly.png"/>
          <p:cNvPicPr>
            <a:picLocks noChangeAspect="1"/>
          </p:cNvPicPr>
          <p:nvPr/>
        </p:nvPicPr>
        <p:blipFill rotWithShape="1">
          <a:blip r:embed="rId3" cstate="print"/>
          <a:srcRect l="49663" t="53333"/>
          <a:stretch/>
        </p:blipFill>
        <p:spPr>
          <a:xfrm>
            <a:off x="5517932" y="2782608"/>
            <a:ext cx="3257794" cy="1805132"/>
          </a:xfrm>
          <a:prstGeom prst="rect">
            <a:avLst/>
          </a:prstGeom>
        </p:spPr>
      </p:pic>
      <p:pic>
        <p:nvPicPr>
          <p:cNvPr id="8" name="Picture 7" descr="hovmuller_dep_votemper_Nino3.4.monthly.png"/>
          <p:cNvPicPr>
            <a:picLocks noChangeAspect="1"/>
          </p:cNvPicPr>
          <p:nvPr/>
        </p:nvPicPr>
        <p:blipFill rotWithShape="1">
          <a:blip r:embed="rId3" cstate="print"/>
          <a:srcRect l="32943" t="-1402" r="33072" b="96688"/>
          <a:stretch/>
        </p:blipFill>
        <p:spPr>
          <a:xfrm>
            <a:off x="5722883" y="705629"/>
            <a:ext cx="2948153" cy="244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6040" y="4287951"/>
            <a:ext cx="204951" cy="39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647387" y="1190354"/>
            <a:ext cx="270229" cy="86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73801"/>
            <a:ext cx="7084410" cy="400110"/>
          </a:xfrm>
        </p:spPr>
        <p:txBody>
          <a:bodyPr/>
          <a:lstStyle/>
          <a:p>
            <a:r>
              <a:rPr lang="en-GB" sz="2000" spc="-1" dirty="0">
                <a:ea typeface="MS PGothic"/>
              </a:rPr>
              <a:t>WP3.9: Biophysical feedbacks in the global ocean</a:t>
            </a:r>
            <a:endParaRPr lang="en-US" altLang="en-US" sz="2000" dirty="0" smtClean="0">
              <a:latin typeface="Verdana" panose="020B0604030504040204" pitchFamily="34" charset="0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503998" y="1079999"/>
            <a:ext cx="6233065" cy="34368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Air-sea CO</a:t>
            </a:r>
            <a:r>
              <a:rPr lang="de-DE" sz="1800" b="0" strike="noStrike" spc="-1" baseline="-25000" dirty="0" smtClean="0">
                <a:solidFill>
                  <a:srgbClr val="4D4F53"/>
                </a:solidFill>
                <a:latin typeface="Arial"/>
              </a:rPr>
              <a:t>2</a:t>
            </a:r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 flux is a function of sea state.</a:t>
            </a:r>
          </a:p>
          <a:p>
            <a:endParaRPr lang="de-DE" sz="1800" spc="-1" dirty="0">
              <a:solidFill>
                <a:srgbClr val="4D4F53"/>
              </a:solidFill>
              <a:latin typeface="Arial"/>
            </a:endParaRPr>
          </a:p>
          <a:p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In climate models, air-sea flux parametrisations just include wind speed, not sea state.</a:t>
            </a:r>
          </a:p>
          <a:p>
            <a:endParaRPr lang="de-DE" sz="1800" spc="-1" dirty="0">
              <a:solidFill>
                <a:srgbClr val="4D4F53"/>
              </a:solidFill>
              <a:latin typeface="Arial"/>
            </a:endParaRPr>
          </a:p>
          <a:p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But such parameterisations have been developed. Assess the impact on ocean carbon cycle (fluxes, pH) of using such a parameterisation in NEMO-CICE-MEDUSA, forced by CCI sea state products.</a:t>
            </a:r>
          </a:p>
          <a:p>
            <a:endParaRPr lang="de-DE" sz="1800" spc="-1" dirty="0">
              <a:solidFill>
                <a:srgbClr val="4D4F53"/>
              </a:solidFill>
              <a:latin typeface="Arial"/>
            </a:endParaRPr>
          </a:p>
          <a:p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Requires level 4 significant wave height </a:t>
            </a:r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data (ideally daily).</a:t>
            </a:r>
            <a:endParaRPr lang="de-DE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7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74700" y="173801"/>
            <a:ext cx="7084410" cy="400110"/>
          </a:xfrm>
        </p:spPr>
        <p:txBody>
          <a:bodyPr/>
          <a:lstStyle/>
          <a:p>
            <a:r>
              <a:rPr lang="en-GB" sz="2000" spc="-1" dirty="0">
                <a:ea typeface="MS PGothic"/>
              </a:rPr>
              <a:t>WP3.9: Biophysical feedbacks in the global ocean</a:t>
            </a:r>
            <a:endParaRPr lang="en-US" altLang="en-US" sz="2000" dirty="0" smtClean="0">
              <a:latin typeface="Verdana" panose="020B0604030504040204" pitchFamily="34" charset="0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503998" y="1079999"/>
            <a:ext cx="6233065" cy="34368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Ocean colour uncertainties will be used in the assimilation, other ECV uncertainties can be accounted for in validation.</a:t>
            </a:r>
          </a:p>
          <a:p>
            <a:endParaRPr lang="de-DE" sz="1800" spc="-1" dirty="0" smtClean="0">
              <a:solidFill>
                <a:srgbClr val="4D4F53"/>
              </a:solidFill>
              <a:latin typeface="Arial"/>
            </a:endParaRPr>
          </a:p>
          <a:p>
            <a:endParaRPr lang="de-DE" sz="1800" spc="-1" dirty="0">
              <a:solidFill>
                <a:srgbClr val="4D4F53"/>
              </a:solidFill>
              <a:latin typeface="Arial"/>
            </a:endParaRPr>
          </a:p>
          <a:p>
            <a:r>
              <a:rPr lang="de-DE" sz="1800" b="0" strike="noStrike" spc="-1" dirty="0" smtClean="0">
                <a:solidFill>
                  <a:srgbClr val="4D4F53"/>
                </a:solidFill>
                <a:latin typeface="Arial"/>
              </a:rPr>
              <a:t>ECV teams will be kept in loop regarding experiments, results, and experiences of using the data.</a:t>
            </a:r>
            <a:endParaRPr lang="de-DE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9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2006/documentManagement/types"/>
    <ds:schemaRef ds:uri="http://www.w3.org/XML/1998/namespace"/>
    <ds:schemaRef ds:uri="f2760952-b3bb-408f-ace6-eb1e07642b8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CCI_cmug</Template>
  <TotalTime>218</TotalTime>
  <Words>279</Words>
  <Application>Microsoft Office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MS PGothic</vt:lpstr>
      <vt:lpstr>MS PGothic</vt:lpstr>
      <vt:lpstr>Arial</vt:lpstr>
      <vt:lpstr>Calibri</vt:lpstr>
      <vt:lpstr>Verdana</vt:lpstr>
      <vt:lpstr>ESA Presentation 16-9</vt:lpstr>
      <vt:lpstr>PowerPoint Presentation</vt:lpstr>
      <vt:lpstr>WP3.9: Biophysical feedbacks in the global ocean</vt:lpstr>
      <vt:lpstr>WP3.9: Biophysical feedbacks in the global ocean</vt:lpstr>
      <vt:lpstr>WP3.9: Biophysical feedbacks in the global ocean</vt:lpstr>
      <vt:lpstr>WP3.9: Biophysical feedbacks in the global ocean</vt:lpstr>
    </vt:vector>
  </TitlesOfParts>
  <Manager/>
  <Company>Met Office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Van Der Linden, Paul</dc:creator>
  <cp:keywords/>
  <dc:description/>
  <cp:lastModifiedBy>Ford, David</cp:lastModifiedBy>
  <cp:revision>31</cp:revision>
  <cp:lastPrinted>2018-09-28T11:32:37Z</cp:lastPrinted>
  <dcterms:created xsi:type="dcterms:W3CDTF">2018-07-10T10:00:37Z</dcterms:created>
  <dcterms:modified xsi:type="dcterms:W3CDTF">2018-10-04T14:32:35Z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