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1"/>
  </p:sldMasterIdLst>
  <p:notesMasterIdLst>
    <p:notesMasterId r:id="rId11"/>
  </p:notesMasterIdLst>
  <p:sldIdLst>
    <p:sldId id="256" r:id="rId2"/>
    <p:sldId id="257" r:id="rId3"/>
    <p:sldId id="263" r:id="rId4"/>
    <p:sldId id="262" r:id="rId5"/>
    <p:sldId id="258" r:id="rId6"/>
    <p:sldId id="261" r:id="rId7"/>
    <p:sldId id="264" r:id="rId8"/>
    <p:sldId id="259" r:id="rId9"/>
    <p:sldId id="260" r:id="rId10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-696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46F028-E4FD-4250-8C79-02DD5AC9CBF8}" type="datetimeFigureOut">
              <a:rPr lang="de-AT" smtClean="0"/>
              <a:t>27.05.2015</a:t>
            </a:fld>
            <a:endParaRPr lang="de-A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DC6D73-DEED-4184-8A6F-98E0D65AECD6}" type="slidenum">
              <a:rPr lang="de-AT" smtClean="0"/>
              <a:t>‹N°›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7108750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DC6D73-DEED-4184-8A6F-98E0D65AECD6}" type="slidenum">
              <a:rPr lang="de-AT" smtClean="0"/>
              <a:t>2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9650604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DC6D73-DEED-4184-8A6F-98E0D65AECD6}" type="slidenum">
              <a:rPr lang="de-AT" smtClean="0"/>
              <a:t>3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5990099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595D1-EB09-4373-BAEE-5FB1FD929281}" type="datetimeFigureOut">
              <a:rPr lang="de-AT" smtClean="0"/>
              <a:t>27.05.2015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3D492-6F62-411B-A998-1BAD614D9F10}" type="slidenum">
              <a:rPr lang="de-AT" smtClean="0"/>
              <a:t>‹N°›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939680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595D1-EB09-4373-BAEE-5FB1FD929281}" type="datetimeFigureOut">
              <a:rPr lang="de-AT" smtClean="0"/>
              <a:t>27.05.2015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3D492-6F62-411B-A998-1BAD614D9F10}" type="slidenum">
              <a:rPr lang="de-AT" smtClean="0"/>
              <a:t>‹N°›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9677639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595D1-EB09-4373-BAEE-5FB1FD929281}" type="datetimeFigureOut">
              <a:rPr lang="de-AT" smtClean="0"/>
              <a:t>27.05.2015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3D492-6F62-411B-A998-1BAD614D9F10}" type="slidenum">
              <a:rPr lang="de-AT" smtClean="0"/>
              <a:t>‹N°›</a:t>
            </a:fld>
            <a:endParaRPr lang="de-AT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27407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595D1-EB09-4373-BAEE-5FB1FD929281}" type="datetimeFigureOut">
              <a:rPr lang="de-AT" smtClean="0"/>
              <a:t>27.05.2015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3D492-6F62-411B-A998-1BAD614D9F10}" type="slidenum">
              <a:rPr lang="de-AT" smtClean="0"/>
              <a:t>‹N°›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6738802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595D1-EB09-4373-BAEE-5FB1FD929281}" type="datetimeFigureOut">
              <a:rPr lang="de-AT" smtClean="0"/>
              <a:t>27.05.2015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3D492-6F62-411B-A998-1BAD614D9F10}" type="slidenum">
              <a:rPr lang="de-AT" smtClean="0"/>
              <a:t>‹N°›</a:t>
            </a:fld>
            <a:endParaRPr lang="de-AT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766813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595D1-EB09-4373-BAEE-5FB1FD929281}" type="datetimeFigureOut">
              <a:rPr lang="de-AT" smtClean="0"/>
              <a:t>27.05.2015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3D492-6F62-411B-A998-1BAD614D9F10}" type="slidenum">
              <a:rPr lang="de-AT" smtClean="0"/>
              <a:t>‹N°›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3665586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595D1-EB09-4373-BAEE-5FB1FD929281}" type="datetimeFigureOut">
              <a:rPr lang="de-AT" smtClean="0"/>
              <a:t>27.05.2015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3D492-6F62-411B-A998-1BAD614D9F10}" type="slidenum">
              <a:rPr lang="de-AT" smtClean="0"/>
              <a:t>‹N°›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7916951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595D1-EB09-4373-BAEE-5FB1FD929281}" type="datetimeFigureOut">
              <a:rPr lang="de-AT" smtClean="0"/>
              <a:t>27.05.2015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3D492-6F62-411B-A998-1BAD614D9F10}" type="slidenum">
              <a:rPr lang="de-AT" smtClean="0"/>
              <a:t>‹N°›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8577579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595D1-EB09-4373-BAEE-5FB1FD929281}" type="datetimeFigureOut">
              <a:rPr lang="de-AT" smtClean="0"/>
              <a:t>27.05.2015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3D492-6F62-411B-A998-1BAD614D9F10}" type="slidenum">
              <a:rPr lang="de-AT" smtClean="0"/>
              <a:t>‹N°›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1798336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595D1-EB09-4373-BAEE-5FB1FD929281}" type="datetimeFigureOut">
              <a:rPr lang="de-AT" smtClean="0"/>
              <a:t>27.05.2015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3D492-6F62-411B-A998-1BAD614D9F10}" type="slidenum">
              <a:rPr lang="de-AT" smtClean="0"/>
              <a:t>‹N°›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732997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595D1-EB09-4373-BAEE-5FB1FD929281}" type="datetimeFigureOut">
              <a:rPr lang="de-AT" smtClean="0"/>
              <a:t>27.05.2015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3D492-6F62-411B-A998-1BAD614D9F10}" type="slidenum">
              <a:rPr lang="de-AT" smtClean="0"/>
              <a:t>‹N°›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875417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595D1-EB09-4373-BAEE-5FB1FD929281}" type="datetimeFigureOut">
              <a:rPr lang="de-AT" smtClean="0"/>
              <a:t>27.05.2015</a:t>
            </a:fld>
            <a:endParaRPr lang="de-A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3D492-6F62-411B-A998-1BAD614D9F10}" type="slidenum">
              <a:rPr lang="de-AT" smtClean="0"/>
              <a:t>‹N°›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9928331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595D1-EB09-4373-BAEE-5FB1FD929281}" type="datetimeFigureOut">
              <a:rPr lang="de-AT" smtClean="0"/>
              <a:t>27.05.2015</a:t>
            </a:fld>
            <a:endParaRPr lang="de-A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3D492-6F62-411B-A998-1BAD614D9F10}" type="slidenum">
              <a:rPr lang="de-AT" smtClean="0"/>
              <a:t>‹N°›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8971200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595D1-EB09-4373-BAEE-5FB1FD929281}" type="datetimeFigureOut">
              <a:rPr lang="de-AT" smtClean="0"/>
              <a:t>27.05.2015</a:t>
            </a:fld>
            <a:endParaRPr lang="de-A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3D492-6F62-411B-A998-1BAD614D9F10}" type="slidenum">
              <a:rPr lang="de-AT" smtClean="0"/>
              <a:t>‹N°›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6755330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595D1-EB09-4373-BAEE-5FB1FD929281}" type="datetimeFigureOut">
              <a:rPr lang="de-AT" smtClean="0"/>
              <a:t>27.05.2015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3D492-6F62-411B-A998-1BAD614D9F10}" type="slidenum">
              <a:rPr lang="de-AT" smtClean="0"/>
              <a:t>‹N°›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0636516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595D1-EB09-4373-BAEE-5FB1FD929281}" type="datetimeFigureOut">
              <a:rPr lang="de-AT" smtClean="0"/>
              <a:t>27.05.2015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3D492-6F62-411B-A998-1BAD614D9F10}" type="slidenum">
              <a:rPr lang="de-AT" smtClean="0"/>
              <a:t>‹N°›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8682050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8595D1-EB09-4373-BAEE-5FB1FD929281}" type="datetimeFigureOut">
              <a:rPr lang="de-AT" smtClean="0"/>
              <a:t>27.05.2015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FA03D492-6F62-411B-A998-1BAD614D9F10}" type="slidenum">
              <a:rPr lang="de-AT" smtClean="0"/>
              <a:t>‹N°›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319128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0" r:id="rId14"/>
    <p:sldLayoutId id="2147483721" r:id="rId15"/>
    <p:sldLayoutId id="214748372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AT" dirty="0" smtClean="0"/>
              <a:t>Terrestrial ECVs</a:t>
            </a:r>
            <a:endParaRPr lang="de-AT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AT" dirty="0" smtClean="0"/>
              <a:t>Fire/burnt area, Land cover, Soil Moisture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0054345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Product summaries</a:t>
            </a:r>
            <a:endParaRPr lang="de-A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 smtClean="0"/>
              <a:t>Pixel product:  monthly, MERIS resolution, date of detection</a:t>
            </a:r>
            <a:r>
              <a:rPr lang="de-AT" dirty="0"/>
              <a:t>, 2006-2008</a:t>
            </a:r>
            <a:endParaRPr lang="de-AT" dirty="0" smtClean="0"/>
          </a:p>
          <a:p>
            <a:r>
              <a:rPr lang="de-AT" dirty="0" smtClean="0"/>
              <a:t>Grid product: 15 day, 0.5x0.5°, 2006-2008</a:t>
            </a:r>
          </a:p>
          <a:p>
            <a:r>
              <a:rPr lang="de-AT" dirty="0" smtClean="0"/>
              <a:t>Validation based error matrices, using LandSat</a:t>
            </a:r>
          </a:p>
          <a:p>
            <a:r>
              <a:rPr lang="de-AT" dirty="0" smtClean="0"/>
              <a:t>Probabilistic description of uncertainty</a:t>
            </a:r>
          </a:p>
          <a:p>
            <a:r>
              <a:rPr lang="de-AT" dirty="0" smtClean="0"/>
              <a:t>Improvements wrt StoA (e.g GFED): higher spatial reolution, better balanced accuracies</a:t>
            </a:r>
          </a:p>
          <a:p>
            <a:r>
              <a:rPr lang="de-AT" dirty="0" smtClean="0"/>
              <a:t>Model assimilation: emissions through ORCHIDEE</a:t>
            </a:r>
          </a:p>
          <a:p>
            <a:r>
              <a:rPr lang="de-AT" dirty="0" smtClean="0"/>
              <a:t>Improvements for phase 2: longer time series (2000-2017): full MERIS record, MODIS, OLCI; fire database for Africa (landsat-8, Sentinel-2, Sentinel-1</a:t>
            </a:r>
          </a:p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515722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Product summaries</a:t>
            </a:r>
            <a:endParaRPr lang="de-A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4370840"/>
          </a:xfrm>
        </p:spPr>
        <p:txBody>
          <a:bodyPr>
            <a:normAutofit lnSpcReduction="10000"/>
          </a:bodyPr>
          <a:lstStyle/>
          <a:p>
            <a:r>
              <a:rPr lang="de-AT" dirty="0" smtClean="0"/>
              <a:t>BA: </a:t>
            </a:r>
          </a:p>
          <a:p>
            <a:pPr lvl="1"/>
            <a:r>
              <a:rPr lang="de-AT" dirty="0" smtClean="0"/>
              <a:t>Pixel product:  monthly, MERIS resolution, date of detection</a:t>
            </a:r>
            <a:r>
              <a:rPr lang="de-AT" dirty="0"/>
              <a:t>, 2006-2008</a:t>
            </a:r>
            <a:endParaRPr lang="de-AT" dirty="0" smtClean="0"/>
          </a:p>
          <a:p>
            <a:pPr lvl="1"/>
            <a:r>
              <a:rPr lang="de-AT" dirty="0" smtClean="0"/>
              <a:t>Grid product: 15 day, 0.5x0.5°, 2006-2008</a:t>
            </a:r>
          </a:p>
          <a:p>
            <a:r>
              <a:rPr lang="de-AT" dirty="0" smtClean="0"/>
              <a:t>LC: </a:t>
            </a:r>
          </a:p>
          <a:p>
            <a:pPr lvl="1"/>
            <a:r>
              <a:rPr lang="de-AT" dirty="0" smtClean="0"/>
              <a:t>3 epochs centred around 2000, 2005, 2010</a:t>
            </a:r>
          </a:p>
          <a:p>
            <a:pPr lvl="1"/>
            <a:r>
              <a:rPr lang="de-AT" dirty="0" smtClean="0"/>
              <a:t>Including land surface condition climatology: NDVI, Burnt area, snow cover</a:t>
            </a:r>
          </a:p>
          <a:p>
            <a:pPr lvl="1"/>
            <a:r>
              <a:rPr lang="de-AT" dirty="0" smtClean="0"/>
              <a:t>Water bodies mask based on ASAR</a:t>
            </a:r>
          </a:p>
          <a:p>
            <a:pPr lvl="1"/>
            <a:r>
              <a:rPr lang="de-AT" dirty="0" smtClean="0"/>
              <a:t>MERIS surface reflectance</a:t>
            </a:r>
          </a:p>
          <a:p>
            <a:r>
              <a:rPr lang="de-AT" dirty="0" smtClean="0"/>
              <a:t>SM: </a:t>
            </a:r>
            <a:endParaRPr lang="de-AT" dirty="0"/>
          </a:p>
          <a:p>
            <a:pPr lvl="1"/>
            <a:r>
              <a:rPr lang="de-AT" dirty="0" smtClean="0"/>
              <a:t>2 versions released, 3rd version in internal reviw (release Dec 2015)</a:t>
            </a:r>
          </a:p>
          <a:p>
            <a:pPr lvl="1"/>
            <a:r>
              <a:rPr lang="de-AT" dirty="0" smtClean="0"/>
              <a:t>3 products: active, passive, combined, based on 9 MW sensors</a:t>
            </a:r>
          </a:p>
          <a:p>
            <a:pPr lvl="1"/>
            <a:r>
              <a:rPr lang="de-AT" dirty="0" smtClean="0"/>
              <a:t>1978-2014</a:t>
            </a:r>
          </a:p>
        </p:txBody>
      </p:sp>
      <p:pic>
        <p:nvPicPr>
          <p:cNvPr id="4" name="Picture 19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47006" y="1686558"/>
            <a:ext cx="1854726" cy="2103289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5" name="Picture 19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747006" y="4139940"/>
            <a:ext cx="1850120" cy="2098179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636918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Error characterisation</a:t>
            </a:r>
            <a:endParaRPr lang="de-A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 smtClean="0"/>
              <a:t>Innovative ways for QA are being explored:</a:t>
            </a:r>
          </a:p>
          <a:p>
            <a:pPr lvl="1"/>
            <a:r>
              <a:rPr lang="de-AT" dirty="0" smtClean="0"/>
              <a:t>BA: </a:t>
            </a:r>
            <a:r>
              <a:rPr lang="de-AT" dirty="0"/>
              <a:t>Probabilistic description of uncertainty</a:t>
            </a:r>
          </a:p>
          <a:p>
            <a:pPr lvl="1"/>
            <a:r>
              <a:rPr lang="de-AT" dirty="0" smtClean="0"/>
              <a:t>LC: 19 experts </a:t>
            </a:r>
            <a:r>
              <a:rPr lang="de-AT" dirty="0" err="1" smtClean="0"/>
              <a:t>each</a:t>
            </a:r>
            <a:r>
              <a:rPr lang="de-AT" dirty="0" smtClean="0"/>
              <a:t> </a:t>
            </a:r>
            <a:r>
              <a:rPr lang="de-AT" dirty="0" err="1" smtClean="0"/>
              <a:t>dealing</a:t>
            </a:r>
            <a:r>
              <a:rPr lang="de-AT" dirty="0" smtClean="0"/>
              <a:t> </a:t>
            </a:r>
            <a:r>
              <a:rPr lang="de-AT" dirty="0" smtClean="0"/>
              <a:t>with ~200 points, cross-walking uncertainty</a:t>
            </a:r>
          </a:p>
          <a:p>
            <a:pPr lvl="1"/>
            <a:r>
              <a:rPr lang="de-AT" dirty="0" smtClean="0"/>
              <a:t>SM: signal-to-noise ratio as error metric</a:t>
            </a:r>
          </a:p>
          <a:p>
            <a:pPr lvl="1"/>
            <a:endParaRPr lang="de-AT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203" b="-2973"/>
          <a:stretch/>
        </p:blipFill>
        <p:spPr bwMode="auto">
          <a:xfrm>
            <a:off x="1281781" y="4644000"/>
            <a:ext cx="6697892" cy="17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96174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C3S, H2020 + outreach</a:t>
            </a:r>
            <a:endParaRPr lang="de-A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 smtClean="0"/>
              <a:t>C3S: No one really knows, but everyone is giving best effort to get prepared</a:t>
            </a:r>
          </a:p>
          <a:p>
            <a:r>
              <a:rPr lang="de-AT" dirty="0" smtClean="0"/>
              <a:t>FP7/H2020: used in various FP7 projects and various H2020 proposals submitted for all ECVs</a:t>
            </a:r>
          </a:p>
          <a:p>
            <a:r>
              <a:rPr lang="de-AT" dirty="0" smtClean="0"/>
              <a:t>Several national projects and initiatives</a:t>
            </a:r>
          </a:p>
          <a:p>
            <a:r>
              <a:rPr lang="de-AT" dirty="0" smtClean="0"/>
              <a:t>International and national activities: </a:t>
            </a:r>
          </a:p>
          <a:p>
            <a:pPr lvl="1"/>
            <a:r>
              <a:rPr lang="de-AT" dirty="0" smtClean="0"/>
              <a:t>BA: GOFC-GOLD; USGS ECV</a:t>
            </a:r>
          </a:p>
          <a:p>
            <a:pPr lvl="1"/>
            <a:r>
              <a:rPr lang="de-AT" dirty="0" smtClean="0"/>
              <a:t>LC: GOFC-GOLD</a:t>
            </a:r>
          </a:p>
          <a:p>
            <a:pPr lvl="1"/>
            <a:r>
              <a:rPr lang="de-AT" dirty="0" smtClean="0"/>
              <a:t>SM</a:t>
            </a:r>
            <a:r>
              <a:rPr lang="de-AT" dirty="0" smtClean="0"/>
              <a:t>: GEWEX GDAP, BAMS StoCl</a:t>
            </a:r>
          </a:p>
          <a:p>
            <a:endParaRPr lang="de-AT" dirty="0" smtClean="0"/>
          </a:p>
          <a:p>
            <a:endParaRPr lang="de-AT" dirty="0"/>
          </a:p>
        </p:txBody>
      </p:sp>
      <p:pic>
        <p:nvPicPr>
          <p:cNvPr id="4" name="Picture 3" descr="H:\publications\2015_BAMS_SoC_Dorigo\images\monthlyAnomalies_perHemisphere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9159" y="4114800"/>
            <a:ext cx="6278710" cy="276141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217003" y="6536357"/>
            <a:ext cx="4201343" cy="307777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r>
              <a:rPr lang="en-GB" sz="1400" dirty="0" smtClean="0">
                <a:solidFill>
                  <a:srgbClr val="008EC0"/>
                </a:solidFill>
              </a:rPr>
              <a:t>[</a:t>
            </a:r>
            <a:r>
              <a:rPr lang="en-GB" sz="1400" dirty="0" err="1" smtClean="0">
                <a:solidFill>
                  <a:srgbClr val="008EC0"/>
                </a:solidFill>
              </a:rPr>
              <a:t>Dorigo</a:t>
            </a:r>
            <a:r>
              <a:rPr lang="en-GB" sz="1400" dirty="0" smtClean="0">
                <a:solidFill>
                  <a:srgbClr val="008EC0"/>
                </a:solidFill>
              </a:rPr>
              <a:t> et al., 2015, BAMS State of the climate in 2014]</a:t>
            </a:r>
            <a:endParaRPr lang="en-GB" sz="1400" dirty="0">
              <a:solidFill>
                <a:srgbClr val="008E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20204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User statistics</a:t>
            </a:r>
            <a:endParaRPr lang="de-A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 smtClean="0"/>
              <a:t>Many users of LC </a:t>
            </a:r>
            <a:r>
              <a:rPr lang="de-AT" dirty="0" smtClean="0"/>
              <a:t>(750) </a:t>
            </a:r>
            <a:r>
              <a:rPr lang="de-AT" dirty="0" smtClean="0"/>
              <a:t>and SM (1700) but also large potential for BA (&gt;300 </a:t>
            </a:r>
            <a:r>
              <a:rPr lang="de-AT" dirty="0" err="1" smtClean="0"/>
              <a:t>of</a:t>
            </a:r>
            <a:r>
              <a:rPr lang="de-AT" dirty="0" smtClean="0"/>
              <a:t> </a:t>
            </a:r>
            <a:r>
              <a:rPr lang="de-AT" dirty="0" smtClean="0"/>
              <a:t>GFED)</a:t>
            </a:r>
            <a:endParaRPr lang="de-AT" dirty="0" smtClean="0"/>
          </a:p>
          <a:p>
            <a:endParaRPr lang="de-AT" dirty="0"/>
          </a:p>
        </p:txBody>
      </p:sp>
      <p:pic>
        <p:nvPicPr>
          <p:cNvPr id="5" name="Grafik 1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1" t="3252" r="2028" b="6505"/>
          <a:stretch/>
        </p:blipFill>
        <p:spPr bwMode="auto">
          <a:xfrm>
            <a:off x="5712511" y="2788323"/>
            <a:ext cx="6479489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30" y="3206824"/>
            <a:ext cx="5577840" cy="2832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64370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Planned activities phase 2</a:t>
            </a:r>
            <a:endParaRPr lang="de-A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e-AT" dirty="0"/>
              <a:t>Various product </a:t>
            </a:r>
            <a:r>
              <a:rPr lang="de-AT" dirty="0" smtClean="0"/>
              <a:t>updates</a:t>
            </a:r>
          </a:p>
          <a:p>
            <a:pPr lvl="1"/>
            <a:r>
              <a:rPr lang="de-AT" dirty="0" smtClean="0"/>
              <a:t>BA (2): </a:t>
            </a:r>
            <a:r>
              <a:rPr lang="de-AT" dirty="0"/>
              <a:t>longer time series (2000-2017): full MERIS record, MODIS, OLCI; fire database for Africa (landsat-8, Sentinel-2, Sentinel-1</a:t>
            </a:r>
            <a:r>
              <a:rPr lang="de-AT" dirty="0" smtClean="0"/>
              <a:t> </a:t>
            </a:r>
          </a:p>
          <a:p>
            <a:pPr lvl="1"/>
            <a:r>
              <a:rPr lang="de-AT" dirty="0" smtClean="0"/>
              <a:t>LC</a:t>
            </a:r>
            <a:r>
              <a:rPr lang="de-AT" dirty="0"/>
              <a:t>: </a:t>
            </a:r>
            <a:r>
              <a:rPr lang="en-US" dirty="0"/>
              <a:t>Epoch 2015, based on </a:t>
            </a:r>
            <a:r>
              <a:rPr lang="en-US" dirty="0" smtClean="0"/>
              <a:t>PROBA-V &amp; Sentinel-3</a:t>
            </a:r>
            <a:endParaRPr lang="en-US" dirty="0"/>
          </a:p>
          <a:p>
            <a:pPr lvl="2"/>
            <a:r>
              <a:rPr lang="en-US" dirty="0"/>
              <a:t>Epoch 1992-93, based on AVHRR used for IGBP </a:t>
            </a:r>
            <a:r>
              <a:rPr lang="en-US" dirty="0" err="1"/>
              <a:t>DISCover</a:t>
            </a:r>
            <a:endParaRPr lang="en-US" dirty="0"/>
          </a:p>
          <a:p>
            <a:pPr lvl="2"/>
            <a:r>
              <a:rPr lang="en-US" dirty="0"/>
              <a:t>Change product back to 1982, based on AVHRR GIMMS</a:t>
            </a:r>
          </a:p>
          <a:p>
            <a:pPr lvl="2"/>
            <a:r>
              <a:rPr lang="en-US" dirty="0"/>
              <a:t>Seasonal water bodies </a:t>
            </a:r>
            <a:r>
              <a:rPr lang="en-US" dirty="0" smtClean="0"/>
              <a:t>product</a:t>
            </a:r>
          </a:p>
          <a:p>
            <a:pPr lvl="2"/>
            <a:r>
              <a:rPr lang="en-US" dirty="0" smtClean="0"/>
              <a:t>Sentinel-2 over Africa</a:t>
            </a:r>
            <a:endParaRPr lang="en-US" dirty="0" smtClean="0"/>
          </a:p>
          <a:p>
            <a:pPr lvl="1"/>
            <a:r>
              <a:rPr lang="de-AT" dirty="0" smtClean="0"/>
              <a:t>SM: 3 updates</a:t>
            </a:r>
            <a:endParaRPr lang="en-US" dirty="0"/>
          </a:p>
          <a:p>
            <a:pPr lvl="2"/>
            <a:r>
              <a:rPr lang="en-US" dirty="0" smtClean="0"/>
              <a:t>Yearly extensions</a:t>
            </a:r>
          </a:p>
          <a:p>
            <a:pPr lvl="2"/>
            <a:r>
              <a:rPr lang="en-US" dirty="0" smtClean="0"/>
              <a:t>Integration of new sensors: SMOS, </a:t>
            </a:r>
            <a:r>
              <a:rPr lang="en-US" dirty="0" err="1" smtClean="0"/>
              <a:t>MEtOp</a:t>
            </a:r>
            <a:r>
              <a:rPr lang="en-US" dirty="0" smtClean="0"/>
              <a:t>-B, </a:t>
            </a:r>
            <a:r>
              <a:rPr lang="en-US" dirty="0" err="1" smtClean="0"/>
              <a:t>FengYun</a:t>
            </a:r>
            <a:endParaRPr lang="en-US" dirty="0" smtClean="0"/>
          </a:p>
          <a:p>
            <a:pPr lvl="2"/>
            <a:r>
              <a:rPr lang="en-US" dirty="0" smtClean="0"/>
              <a:t>dataset</a:t>
            </a:r>
            <a:endParaRPr lang="en-US" dirty="0"/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02980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Cross-ECV activities</a:t>
            </a:r>
            <a:endParaRPr lang="de-A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 smtClean="0"/>
              <a:t>BA: Fire risk assessment with SM and LST</a:t>
            </a:r>
          </a:p>
          <a:p>
            <a:r>
              <a:rPr lang="de-AT" dirty="0" smtClean="0"/>
              <a:t>BA: Fire emissions: GHG,Ozone, aerosol</a:t>
            </a:r>
          </a:p>
          <a:p>
            <a:r>
              <a:rPr lang="de-AT" dirty="0" smtClean="0"/>
              <a:t>BA: deforestation fires: </a:t>
            </a:r>
            <a:r>
              <a:rPr lang="de-AT" dirty="0" smtClean="0"/>
              <a:t>LC</a:t>
            </a:r>
          </a:p>
          <a:p>
            <a:r>
              <a:rPr lang="de-AT" dirty="0" smtClean="0"/>
              <a:t>BA : LC </a:t>
            </a:r>
            <a:r>
              <a:rPr lang="de-AT" dirty="0" err="1" smtClean="0"/>
              <a:t>maps</a:t>
            </a:r>
            <a:r>
              <a:rPr lang="de-AT" dirty="0" smtClean="0"/>
              <a:t> </a:t>
            </a:r>
            <a:r>
              <a:rPr lang="de-AT" dirty="0" err="1"/>
              <a:t>included</a:t>
            </a:r>
            <a:r>
              <a:rPr lang="de-AT" dirty="0"/>
              <a:t> in </a:t>
            </a:r>
            <a:r>
              <a:rPr lang="de-AT" dirty="0" err="1"/>
              <a:t>gridded</a:t>
            </a:r>
            <a:r>
              <a:rPr lang="de-AT" dirty="0"/>
              <a:t> BA </a:t>
            </a:r>
            <a:r>
              <a:rPr lang="de-AT" dirty="0" err="1" smtClean="0"/>
              <a:t>layers</a:t>
            </a:r>
            <a:endParaRPr lang="de-AT" dirty="0" smtClean="0"/>
          </a:p>
          <a:p>
            <a:r>
              <a:rPr lang="de-AT" dirty="0" smtClean="0"/>
              <a:t>LC: include soil </a:t>
            </a:r>
            <a:r>
              <a:rPr lang="de-AT" dirty="0" err="1" smtClean="0"/>
              <a:t>moisture</a:t>
            </a:r>
            <a:r>
              <a:rPr lang="de-AT" dirty="0" smtClean="0"/>
              <a:t> </a:t>
            </a:r>
            <a:r>
              <a:rPr lang="de-AT" dirty="0" err="1" smtClean="0"/>
              <a:t>climatology</a:t>
            </a:r>
            <a:r>
              <a:rPr lang="de-AT" dirty="0" smtClean="0"/>
              <a:t> ?</a:t>
            </a:r>
          </a:p>
          <a:p>
            <a:r>
              <a:rPr lang="de-AT" dirty="0" smtClean="0"/>
              <a:t>LC : BA </a:t>
            </a:r>
            <a:r>
              <a:rPr lang="de-AT" dirty="0" err="1" smtClean="0"/>
              <a:t>to</a:t>
            </a:r>
            <a:r>
              <a:rPr lang="de-AT" dirty="0" smtClean="0"/>
              <a:t> </a:t>
            </a:r>
            <a:r>
              <a:rPr lang="de-AT" dirty="0" err="1" smtClean="0"/>
              <a:t>be</a:t>
            </a:r>
            <a:r>
              <a:rPr lang="de-AT" dirty="0" smtClean="0"/>
              <a:t> </a:t>
            </a:r>
            <a:r>
              <a:rPr lang="de-AT" dirty="0" err="1" smtClean="0"/>
              <a:t>averaged</a:t>
            </a:r>
            <a:r>
              <a:rPr lang="de-AT" dirty="0" smtClean="0"/>
              <a:t> </a:t>
            </a:r>
            <a:r>
              <a:rPr lang="de-AT" dirty="0" err="1" smtClean="0"/>
              <a:t>as</a:t>
            </a:r>
            <a:r>
              <a:rPr lang="de-AT" dirty="0" smtClean="0"/>
              <a:t> </a:t>
            </a:r>
            <a:r>
              <a:rPr lang="de-AT" dirty="0" err="1" smtClean="0"/>
              <a:t>land</a:t>
            </a:r>
            <a:r>
              <a:rPr lang="de-AT" dirty="0" smtClean="0"/>
              <a:t> </a:t>
            </a:r>
            <a:r>
              <a:rPr lang="de-AT" dirty="0" err="1" smtClean="0"/>
              <a:t>surface</a:t>
            </a:r>
            <a:r>
              <a:rPr lang="de-AT" dirty="0" smtClean="0"/>
              <a:t> </a:t>
            </a:r>
            <a:r>
              <a:rPr lang="de-AT" dirty="0" err="1" smtClean="0"/>
              <a:t>seasonality</a:t>
            </a:r>
            <a:r>
              <a:rPr lang="de-AT" dirty="0" smtClean="0"/>
              <a:t> </a:t>
            </a:r>
            <a:r>
              <a:rPr lang="de-AT" dirty="0" err="1" smtClean="0"/>
              <a:t>component</a:t>
            </a:r>
            <a:endParaRPr lang="de-AT" dirty="0" smtClean="0"/>
          </a:p>
          <a:p>
            <a:r>
              <a:rPr lang="de-AT" dirty="0" smtClean="0"/>
              <a:t>SM: </a:t>
            </a:r>
            <a:r>
              <a:rPr lang="de-AT" dirty="0" err="1" smtClean="0"/>
              <a:t>fire</a:t>
            </a:r>
            <a:r>
              <a:rPr lang="de-AT" dirty="0" smtClean="0"/>
              <a:t> </a:t>
            </a:r>
            <a:r>
              <a:rPr lang="de-AT" dirty="0" err="1" smtClean="0"/>
              <a:t>risk</a:t>
            </a:r>
            <a:r>
              <a:rPr lang="de-AT" dirty="0" smtClean="0"/>
              <a:t> ?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8594992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Common issues</a:t>
            </a:r>
            <a:endParaRPr lang="de-A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 smtClean="0"/>
              <a:t>Common </a:t>
            </a:r>
            <a:r>
              <a:rPr lang="de-AT" dirty="0" err="1" smtClean="0"/>
              <a:t>input</a:t>
            </a:r>
            <a:r>
              <a:rPr lang="de-AT" dirty="0" smtClean="0"/>
              <a:t> </a:t>
            </a:r>
            <a:r>
              <a:rPr lang="de-AT" dirty="0" err="1" smtClean="0"/>
              <a:t>datasets</a:t>
            </a:r>
            <a:r>
              <a:rPr lang="de-AT" dirty="0" smtClean="0"/>
              <a:t> -&gt; </a:t>
            </a:r>
            <a:r>
              <a:rPr lang="de-AT" dirty="0" smtClean="0"/>
              <a:t>strive for consistency</a:t>
            </a:r>
          </a:p>
          <a:p>
            <a:pPr lvl="1"/>
            <a:r>
              <a:rPr lang="de-AT" dirty="0" smtClean="0"/>
              <a:t>MERIS: </a:t>
            </a:r>
            <a:r>
              <a:rPr lang="de-AT" dirty="0" smtClean="0"/>
              <a:t>BA </a:t>
            </a:r>
            <a:r>
              <a:rPr lang="de-AT" dirty="0" err="1" smtClean="0"/>
              <a:t>and</a:t>
            </a:r>
            <a:r>
              <a:rPr lang="de-AT" dirty="0" smtClean="0"/>
              <a:t> LC </a:t>
            </a:r>
            <a:r>
              <a:rPr lang="de-AT" dirty="0" err="1" smtClean="0"/>
              <a:t>sharing</a:t>
            </a:r>
            <a:r>
              <a:rPr lang="de-AT" dirty="0" smtClean="0"/>
              <a:t> </a:t>
            </a:r>
            <a:r>
              <a:rPr lang="de-AT" dirty="0" err="1" smtClean="0"/>
              <a:t>most</a:t>
            </a:r>
            <a:r>
              <a:rPr lang="de-AT" dirty="0" smtClean="0"/>
              <a:t> </a:t>
            </a:r>
            <a:r>
              <a:rPr lang="de-AT" dirty="0" err="1" smtClean="0"/>
              <a:t>of</a:t>
            </a:r>
            <a:r>
              <a:rPr lang="de-AT" dirty="0" smtClean="0"/>
              <a:t> </a:t>
            </a:r>
            <a:r>
              <a:rPr lang="de-AT" dirty="0" err="1" smtClean="0"/>
              <a:t>the</a:t>
            </a:r>
            <a:r>
              <a:rPr lang="de-AT" dirty="0" smtClean="0"/>
              <a:t> </a:t>
            </a:r>
            <a:r>
              <a:rPr lang="de-AT" dirty="0" err="1" smtClean="0"/>
              <a:t>processing</a:t>
            </a:r>
            <a:r>
              <a:rPr lang="de-AT" dirty="0" smtClean="0"/>
              <a:t> </a:t>
            </a:r>
            <a:r>
              <a:rPr lang="de-AT" dirty="0" err="1" smtClean="0"/>
              <a:t>chain</a:t>
            </a:r>
            <a:endParaRPr lang="de-AT" dirty="0" smtClean="0"/>
          </a:p>
          <a:p>
            <a:pPr lvl="1"/>
            <a:r>
              <a:rPr lang="de-AT" dirty="0" smtClean="0"/>
              <a:t>Sentinel 1: BA, LC, SM</a:t>
            </a:r>
          </a:p>
          <a:p>
            <a:pPr lvl="1"/>
            <a:r>
              <a:rPr lang="de-AT" dirty="0" smtClean="0"/>
              <a:t>Sentinel 2: BA, LC</a:t>
            </a:r>
          </a:p>
          <a:p>
            <a:r>
              <a:rPr lang="de-AT" dirty="0" smtClean="0"/>
              <a:t>Common water mask (LC)</a:t>
            </a:r>
          </a:p>
          <a:p>
            <a:pPr lvl="0"/>
            <a:r>
              <a:rPr lang="en-GB" kern="0" dirty="0" smtClean="0">
                <a:latin typeface="+mj-lt"/>
              </a:rPr>
              <a:t>Need </a:t>
            </a:r>
            <a:r>
              <a:rPr lang="en-GB" kern="0" dirty="0">
                <a:latin typeface="+mj-lt"/>
              </a:rPr>
              <a:t>to establish cloud platforms that enable </a:t>
            </a:r>
            <a:r>
              <a:rPr lang="en-GB" kern="0" dirty="0" smtClean="0">
                <a:latin typeface="+mj-lt"/>
              </a:rPr>
              <a:t>cooperation:</a:t>
            </a:r>
            <a:endParaRPr lang="en-GB" kern="0" dirty="0">
              <a:latin typeface="+mj-lt"/>
            </a:endParaRPr>
          </a:p>
          <a:p>
            <a:pPr marL="0" indent="0">
              <a:buNone/>
            </a:pP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096350948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12</TotalTime>
  <Words>519</Words>
  <Application>Microsoft Office PowerPoint</Application>
  <PresentationFormat>Personnalisé</PresentationFormat>
  <Paragraphs>68</Paragraphs>
  <Slides>9</Slides>
  <Notes>2</Notes>
  <HiddenSlides>1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0" baseType="lpstr">
      <vt:lpstr>Facet</vt:lpstr>
      <vt:lpstr>Terrestrial ECVs</vt:lpstr>
      <vt:lpstr>Product summaries</vt:lpstr>
      <vt:lpstr>Product summaries</vt:lpstr>
      <vt:lpstr>Error characterisation</vt:lpstr>
      <vt:lpstr>C3S, H2020 + outreach</vt:lpstr>
      <vt:lpstr>User statistics</vt:lpstr>
      <vt:lpstr>Planned activities phase 2</vt:lpstr>
      <vt:lpstr>Cross-ECV activities</vt:lpstr>
      <vt:lpstr>Common issues</vt:lpstr>
    </vt:vector>
  </TitlesOfParts>
  <Company>TU Wien - Campusversion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Terrestrial ECVs</dc:title>
  <dc:creator>wouterdorigo</dc:creator>
  <cp:lastModifiedBy>SIWS</cp:lastModifiedBy>
  <cp:revision>19</cp:revision>
  <dcterms:created xsi:type="dcterms:W3CDTF">2015-05-27T07:19:45Z</dcterms:created>
  <dcterms:modified xsi:type="dcterms:W3CDTF">2015-05-27T14:11:43Z</dcterms:modified>
</cp:coreProperties>
</file>