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 id="2147487132" r:id="rId5"/>
  </p:sldMasterIdLst>
  <p:notesMasterIdLst>
    <p:notesMasterId r:id="rId33"/>
  </p:notesMasterIdLst>
  <p:handoutMasterIdLst>
    <p:handoutMasterId r:id="rId34"/>
  </p:handoutMasterIdLst>
  <p:sldIdLst>
    <p:sldId id="256" r:id="rId6"/>
    <p:sldId id="1202" r:id="rId7"/>
    <p:sldId id="1229" r:id="rId8"/>
    <p:sldId id="1230" r:id="rId9"/>
    <p:sldId id="1231" r:id="rId10"/>
    <p:sldId id="1246" r:id="rId11"/>
    <p:sldId id="1247" r:id="rId12"/>
    <p:sldId id="1248" r:id="rId13"/>
    <p:sldId id="1249" r:id="rId14"/>
    <p:sldId id="1251" r:id="rId15"/>
    <p:sldId id="1250" r:id="rId16"/>
    <p:sldId id="1245" r:id="rId17"/>
    <p:sldId id="1252" r:id="rId18"/>
    <p:sldId id="1232" r:id="rId19"/>
    <p:sldId id="1234" r:id="rId20"/>
    <p:sldId id="1235" r:id="rId21"/>
    <p:sldId id="1233" r:id="rId22"/>
    <p:sldId id="1242" r:id="rId23"/>
    <p:sldId id="1255" r:id="rId24"/>
    <p:sldId id="1256" r:id="rId25"/>
    <p:sldId id="1257" r:id="rId26"/>
    <p:sldId id="1253" r:id="rId27"/>
    <p:sldId id="1254" r:id="rId28"/>
    <p:sldId id="261" r:id="rId29"/>
    <p:sldId id="1239" r:id="rId30"/>
    <p:sldId id="1237" r:id="rId31"/>
    <p:sldId id="1241" r:id="rId32"/>
  </p:sldIdLst>
  <p:sldSz cx="12192000" cy="6858000"/>
  <p:notesSz cx="6797675" cy="9926638"/>
  <p:defaultTextStyle>
    <a:defPPr>
      <a:defRPr lang="en-GB"/>
    </a:defPPr>
    <a:lvl1pPr algn="l" rtl="0" eaLnBrk="0" fontAlgn="base" hangingPunct="0">
      <a:spcBef>
        <a:spcPct val="0"/>
      </a:spcBef>
      <a:spcAft>
        <a:spcPct val="0"/>
      </a:spcAft>
      <a:defRPr sz="2400" kern="1200">
        <a:solidFill>
          <a:schemeClr val="tx1"/>
        </a:solidFill>
        <a:latin typeface="Verdana"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Verdana"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Verdana"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Verdana"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Verdana" charset="0"/>
        <a:ea typeface="MS PGothic" charset="-128"/>
        <a:cs typeface="+mn-cs"/>
      </a:defRPr>
    </a:lvl5pPr>
    <a:lvl6pPr marL="2286000" algn="l" defTabSz="914400" rtl="0" eaLnBrk="1" latinLnBrk="0" hangingPunct="1">
      <a:defRPr sz="2400" kern="1200">
        <a:solidFill>
          <a:schemeClr val="tx1"/>
        </a:solidFill>
        <a:latin typeface="Verdana" charset="0"/>
        <a:ea typeface="MS PGothic" charset="-128"/>
        <a:cs typeface="+mn-cs"/>
      </a:defRPr>
    </a:lvl6pPr>
    <a:lvl7pPr marL="2743200" algn="l" defTabSz="914400" rtl="0" eaLnBrk="1" latinLnBrk="0" hangingPunct="1">
      <a:defRPr sz="2400" kern="1200">
        <a:solidFill>
          <a:schemeClr val="tx1"/>
        </a:solidFill>
        <a:latin typeface="Verdana" charset="0"/>
        <a:ea typeface="MS PGothic" charset="-128"/>
        <a:cs typeface="+mn-cs"/>
      </a:defRPr>
    </a:lvl7pPr>
    <a:lvl8pPr marL="3200400" algn="l" defTabSz="914400" rtl="0" eaLnBrk="1" latinLnBrk="0" hangingPunct="1">
      <a:defRPr sz="2400" kern="1200">
        <a:solidFill>
          <a:schemeClr val="tx1"/>
        </a:solidFill>
        <a:latin typeface="Verdana" charset="0"/>
        <a:ea typeface="MS PGothic" charset="-128"/>
        <a:cs typeface="+mn-cs"/>
      </a:defRPr>
    </a:lvl8pPr>
    <a:lvl9pPr marL="3657600" algn="l" defTabSz="914400" rtl="0" eaLnBrk="1" latinLnBrk="0" hangingPunct="1">
      <a:defRPr sz="2400" kern="1200">
        <a:solidFill>
          <a:schemeClr val="tx1"/>
        </a:solidFill>
        <a:latin typeface="Verdana" charset="0"/>
        <a:ea typeface="MS PGothic" charset="-128"/>
        <a:cs typeface="+mn-cs"/>
      </a:defRPr>
    </a:lvl9pPr>
  </p:defaultTextStyle>
  <p:extLst>
    <p:ext uri="{EFAFB233-063F-42B5-8137-9DF3F51BA10A}">
      <p15:sldGuideLst xmlns:p15="http://schemas.microsoft.com/office/powerpoint/2012/main">
        <p15:guide id="1" orient="horz" pos="731">
          <p15:clr>
            <a:srgbClr val="A4A3A4"/>
          </p15:clr>
        </p15:guide>
        <p15:guide id="2" orient="horz" pos="2568">
          <p15:clr>
            <a:srgbClr val="A4A3A4"/>
          </p15:clr>
        </p15:guide>
        <p15:guide id="3" orient="horz" pos="2772">
          <p15:clr>
            <a:srgbClr val="A4A3A4"/>
          </p15:clr>
        </p15:guide>
        <p15:guide id="4" orient="horz" pos="3113">
          <p15:clr>
            <a:srgbClr val="A4A3A4"/>
          </p15:clr>
        </p15:guide>
        <p15:guide id="5" orient="horz" pos="3543">
          <p15:clr>
            <a:srgbClr val="A4A3A4"/>
          </p15:clr>
        </p15:guide>
        <p15:guide id="6" orient="horz" pos="1389">
          <p15:clr>
            <a:srgbClr val="A4A3A4"/>
          </p15:clr>
        </p15:guide>
        <p15:guide id="7" orient="horz" pos="3861">
          <p15:clr>
            <a:srgbClr val="A4A3A4"/>
          </p15:clr>
        </p15:guide>
        <p15:guide id="8" orient="horz" pos="1774">
          <p15:clr>
            <a:srgbClr val="A4A3A4"/>
          </p15:clr>
        </p15:guide>
        <p15:guide id="9" pos="3273">
          <p15:clr>
            <a:srgbClr val="A4A3A4"/>
          </p15:clr>
        </p15:guide>
        <p15:guide id="10" pos="7559">
          <p15:clr>
            <a:srgbClr val="A4A3A4"/>
          </p15:clr>
        </p15:guide>
        <p15:guide id="11" pos="3545">
          <p15:clr>
            <a:srgbClr val="A4A3A4"/>
          </p15:clr>
        </p15:guide>
        <p15:guide id="12" pos="4793">
          <p15:clr>
            <a:srgbClr val="A4A3A4"/>
          </p15:clr>
        </p15:guide>
        <p15:guide id="13" pos="2003">
          <p15:clr>
            <a:srgbClr val="A4A3A4"/>
          </p15:clr>
        </p15:guide>
        <p15:guide id="14" pos="1663">
          <p15:clr>
            <a:srgbClr val="A4A3A4"/>
          </p15:clr>
        </p15:guide>
        <p15:guide id="15" pos="5087">
          <p15:clr>
            <a:srgbClr val="A4A3A4"/>
          </p15:clr>
        </p15:guide>
        <p15:guide id="16" pos="18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66A"/>
    <a:srgbClr val="335E6F"/>
    <a:srgbClr val="960136"/>
    <a:srgbClr val="003249"/>
    <a:srgbClr val="FBAB18"/>
    <a:srgbClr val="76C8AE"/>
    <a:srgbClr val="E8E9E4"/>
    <a:srgbClr val="8197A6"/>
    <a:srgbClr val="ED1B2F"/>
    <a:srgbClr val="009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FF79A0-4C68-464E-930B-ECA873064EEB}" v="31" dt="2021-09-14T16:43:39.5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98"/>
    <p:restoredTop sz="92210"/>
  </p:normalViewPr>
  <p:slideViewPr>
    <p:cSldViewPr snapToGrid="0">
      <p:cViewPr varScale="1">
        <p:scale>
          <a:sx n="76" d="100"/>
          <a:sy n="76" d="100"/>
        </p:scale>
        <p:origin x="1277" y="53"/>
      </p:cViewPr>
      <p:guideLst>
        <p:guide orient="horz" pos="731"/>
        <p:guide orient="horz" pos="2568"/>
        <p:guide orient="horz" pos="2772"/>
        <p:guide orient="horz" pos="3113"/>
        <p:guide orient="horz" pos="3543"/>
        <p:guide orient="horz" pos="1389"/>
        <p:guide orient="horz" pos="3861"/>
        <p:guide orient="horz" pos="1774"/>
        <p:guide pos="3273"/>
        <p:guide pos="7559"/>
        <p:guide pos="3545"/>
        <p:guide pos="4793"/>
        <p:guide pos="2003"/>
        <p:guide pos="1663"/>
        <p:guide pos="5087"/>
        <p:guide pos="189"/>
      </p:guideLst>
    </p:cSldViewPr>
  </p:slideViewPr>
  <p:notesTextViewPr>
    <p:cViewPr>
      <p:scale>
        <a:sx n="100" d="100"/>
        <a:sy n="100" d="100"/>
      </p:scale>
      <p:origin x="0" y="0"/>
    </p:cViewPr>
  </p:notesTextViewPr>
  <p:sorterViewPr>
    <p:cViewPr>
      <p:scale>
        <a:sx n="100" d="100"/>
        <a:sy n="100" d="100"/>
      </p:scale>
      <p:origin x="0" y="-23092"/>
    </p:cViewPr>
  </p:sorterViewPr>
  <p:notesViewPr>
    <p:cSldViewPr snapToGrid="0">
      <p:cViewPr varScale="1">
        <p:scale>
          <a:sx n="146" d="100"/>
          <a:sy n="146" d="100"/>
        </p:scale>
        <p:origin x="743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irini Politi" userId="87fab386-a71f-4291-8802-d28156dc60b7" providerId="ADAL" clId="{2BFF79A0-4C68-464E-930B-ECA873064EEB}"/>
    <pc:docChg chg="custSel modSld">
      <pc:chgData name="Eirini Politi" userId="87fab386-a71f-4291-8802-d28156dc60b7" providerId="ADAL" clId="{2BFF79A0-4C68-464E-930B-ECA873064EEB}" dt="2021-09-14T16:43:39.598" v="280" actId="20577"/>
      <pc:docMkLst>
        <pc:docMk/>
      </pc:docMkLst>
      <pc:sldChg chg="modSp mod">
        <pc:chgData name="Eirini Politi" userId="87fab386-a71f-4291-8802-d28156dc60b7" providerId="ADAL" clId="{2BFF79A0-4C68-464E-930B-ECA873064EEB}" dt="2021-09-14T16:28:21.088" v="3" actId="20577"/>
        <pc:sldMkLst>
          <pc:docMk/>
          <pc:sldMk cId="574419954" sldId="256"/>
        </pc:sldMkLst>
        <pc:spChg chg="mod">
          <ac:chgData name="Eirini Politi" userId="87fab386-a71f-4291-8802-d28156dc60b7" providerId="ADAL" clId="{2BFF79A0-4C68-464E-930B-ECA873064EEB}" dt="2021-09-14T16:28:21.088" v="3" actId="20577"/>
          <ac:spMkLst>
            <pc:docMk/>
            <pc:sldMk cId="574419954" sldId="256"/>
            <ac:spMk id="2" creationId="{3FED2508-10A6-8945-A31B-FB5133FA3685}"/>
          </ac:spMkLst>
        </pc:spChg>
      </pc:sldChg>
      <pc:sldChg chg="modSp mod">
        <pc:chgData name="Eirini Politi" userId="87fab386-a71f-4291-8802-d28156dc60b7" providerId="ADAL" clId="{2BFF79A0-4C68-464E-930B-ECA873064EEB}" dt="2021-09-14T16:29:43.543" v="6" actId="20577"/>
        <pc:sldMkLst>
          <pc:docMk/>
          <pc:sldMk cId="1891311889" sldId="1229"/>
        </pc:sldMkLst>
        <pc:spChg chg="mod">
          <ac:chgData name="Eirini Politi" userId="87fab386-a71f-4291-8802-d28156dc60b7" providerId="ADAL" clId="{2BFF79A0-4C68-464E-930B-ECA873064EEB}" dt="2021-09-14T16:29:43.543" v="6" actId="20577"/>
          <ac:spMkLst>
            <pc:docMk/>
            <pc:sldMk cId="1891311889" sldId="1229"/>
            <ac:spMk id="3" creationId="{4A84A72D-E7C2-42BD-BE49-EAC648D1A412}"/>
          </ac:spMkLst>
        </pc:spChg>
      </pc:sldChg>
      <pc:sldChg chg="modSp mod">
        <pc:chgData name="Eirini Politi" userId="87fab386-a71f-4291-8802-d28156dc60b7" providerId="ADAL" clId="{2BFF79A0-4C68-464E-930B-ECA873064EEB}" dt="2021-09-14T16:30:25.703" v="10" actId="20577"/>
        <pc:sldMkLst>
          <pc:docMk/>
          <pc:sldMk cId="4017139703" sldId="1230"/>
        </pc:sldMkLst>
        <pc:spChg chg="mod">
          <ac:chgData name="Eirini Politi" userId="87fab386-a71f-4291-8802-d28156dc60b7" providerId="ADAL" clId="{2BFF79A0-4C68-464E-930B-ECA873064EEB}" dt="2021-09-14T16:30:25.703" v="10" actId="20577"/>
          <ac:spMkLst>
            <pc:docMk/>
            <pc:sldMk cId="4017139703" sldId="1230"/>
            <ac:spMk id="3" creationId="{9C698895-EC7D-4863-8671-BF4FACB4E3AF}"/>
          </ac:spMkLst>
        </pc:spChg>
      </pc:sldChg>
      <pc:sldChg chg="modSp mod">
        <pc:chgData name="Eirini Politi" userId="87fab386-a71f-4291-8802-d28156dc60b7" providerId="ADAL" clId="{2BFF79A0-4C68-464E-930B-ECA873064EEB}" dt="2021-09-14T16:30:52.199" v="18" actId="20577"/>
        <pc:sldMkLst>
          <pc:docMk/>
          <pc:sldMk cId="3512497667" sldId="1231"/>
        </pc:sldMkLst>
        <pc:spChg chg="mod">
          <ac:chgData name="Eirini Politi" userId="87fab386-a71f-4291-8802-d28156dc60b7" providerId="ADAL" clId="{2BFF79A0-4C68-464E-930B-ECA873064EEB}" dt="2021-09-14T16:30:52.199" v="18" actId="20577"/>
          <ac:spMkLst>
            <pc:docMk/>
            <pc:sldMk cId="3512497667" sldId="1231"/>
            <ac:spMk id="3" creationId="{6D14B2F5-2C5C-4030-AFEA-7C10E5F603C9}"/>
          </ac:spMkLst>
        </pc:spChg>
      </pc:sldChg>
      <pc:sldChg chg="modSp mod">
        <pc:chgData name="Eirini Politi" userId="87fab386-a71f-4291-8802-d28156dc60b7" providerId="ADAL" clId="{2BFF79A0-4C68-464E-930B-ECA873064EEB}" dt="2021-09-14T16:37:06.910" v="121" actId="20577"/>
        <pc:sldMkLst>
          <pc:docMk/>
          <pc:sldMk cId="3419636665" sldId="1232"/>
        </pc:sldMkLst>
        <pc:spChg chg="mod">
          <ac:chgData name="Eirini Politi" userId="87fab386-a71f-4291-8802-d28156dc60b7" providerId="ADAL" clId="{2BFF79A0-4C68-464E-930B-ECA873064EEB}" dt="2021-09-14T16:37:06.910" v="121" actId="20577"/>
          <ac:spMkLst>
            <pc:docMk/>
            <pc:sldMk cId="3419636665" sldId="1232"/>
            <ac:spMk id="3" creationId="{8C8D27D9-2B3C-481A-88D8-935D80A74EA1}"/>
          </ac:spMkLst>
        </pc:spChg>
      </pc:sldChg>
      <pc:sldChg chg="modSp mod">
        <pc:chgData name="Eirini Politi" userId="87fab386-a71f-4291-8802-d28156dc60b7" providerId="ADAL" clId="{2BFF79A0-4C68-464E-930B-ECA873064EEB}" dt="2021-09-14T16:38:02.038" v="143" actId="6549"/>
        <pc:sldMkLst>
          <pc:docMk/>
          <pc:sldMk cId="99663162" sldId="1234"/>
        </pc:sldMkLst>
        <pc:spChg chg="mod">
          <ac:chgData name="Eirini Politi" userId="87fab386-a71f-4291-8802-d28156dc60b7" providerId="ADAL" clId="{2BFF79A0-4C68-464E-930B-ECA873064EEB}" dt="2021-09-14T16:38:02.038" v="143" actId="6549"/>
          <ac:spMkLst>
            <pc:docMk/>
            <pc:sldMk cId="99663162" sldId="1234"/>
            <ac:spMk id="3" creationId="{D9C8EA17-A2AF-456B-9C4E-5C07BE2CC409}"/>
          </ac:spMkLst>
        </pc:spChg>
      </pc:sldChg>
      <pc:sldChg chg="modSp mod">
        <pc:chgData name="Eirini Politi" userId="87fab386-a71f-4291-8802-d28156dc60b7" providerId="ADAL" clId="{2BFF79A0-4C68-464E-930B-ECA873064EEB}" dt="2021-09-14T16:39:00.008" v="168" actId="20577"/>
        <pc:sldMkLst>
          <pc:docMk/>
          <pc:sldMk cId="727552493" sldId="1235"/>
        </pc:sldMkLst>
        <pc:spChg chg="mod">
          <ac:chgData name="Eirini Politi" userId="87fab386-a71f-4291-8802-d28156dc60b7" providerId="ADAL" clId="{2BFF79A0-4C68-464E-930B-ECA873064EEB}" dt="2021-09-14T16:39:00.008" v="168" actId="20577"/>
          <ac:spMkLst>
            <pc:docMk/>
            <pc:sldMk cId="727552493" sldId="1235"/>
            <ac:spMk id="3" creationId="{D9C8EA17-A2AF-456B-9C4E-5C07BE2CC409}"/>
          </ac:spMkLst>
        </pc:spChg>
      </pc:sldChg>
      <pc:sldChg chg="modSp mod">
        <pc:chgData name="Eirini Politi" userId="87fab386-a71f-4291-8802-d28156dc60b7" providerId="ADAL" clId="{2BFF79A0-4C68-464E-930B-ECA873064EEB}" dt="2021-09-14T16:43:27.122" v="272" actId="20577"/>
        <pc:sldMkLst>
          <pc:docMk/>
          <pc:sldMk cId="1342666753" sldId="1237"/>
        </pc:sldMkLst>
        <pc:spChg chg="mod">
          <ac:chgData name="Eirini Politi" userId="87fab386-a71f-4291-8802-d28156dc60b7" providerId="ADAL" clId="{2BFF79A0-4C68-464E-930B-ECA873064EEB}" dt="2021-09-14T16:42:42.264" v="249" actId="6549"/>
          <ac:spMkLst>
            <pc:docMk/>
            <pc:sldMk cId="1342666753" sldId="1237"/>
            <ac:spMk id="2" creationId="{C9D9A2C8-421B-415F-B456-F54E17473277}"/>
          </ac:spMkLst>
        </pc:spChg>
        <pc:spChg chg="mod">
          <ac:chgData name="Eirini Politi" userId="87fab386-a71f-4291-8802-d28156dc60b7" providerId="ADAL" clId="{2BFF79A0-4C68-464E-930B-ECA873064EEB}" dt="2021-09-14T16:43:27.122" v="272" actId="20577"/>
          <ac:spMkLst>
            <pc:docMk/>
            <pc:sldMk cId="1342666753" sldId="1237"/>
            <ac:spMk id="3" creationId="{D9C8EA17-A2AF-456B-9C4E-5C07BE2CC409}"/>
          </ac:spMkLst>
        </pc:spChg>
      </pc:sldChg>
      <pc:sldChg chg="modSp mod">
        <pc:chgData name="Eirini Politi" userId="87fab386-a71f-4291-8802-d28156dc60b7" providerId="ADAL" clId="{2BFF79A0-4C68-464E-930B-ECA873064EEB}" dt="2021-09-14T16:42:37.934" v="245" actId="6549"/>
        <pc:sldMkLst>
          <pc:docMk/>
          <pc:sldMk cId="2062296062" sldId="1239"/>
        </pc:sldMkLst>
        <pc:spChg chg="mod">
          <ac:chgData name="Eirini Politi" userId="87fab386-a71f-4291-8802-d28156dc60b7" providerId="ADAL" clId="{2BFF79A0-4C68-464E-930B-ECA873064EEB}" dt="2021-09-14T16:42:37.934" v="245" actId="6549"/>
          <ac:spMkLst>
            <pc:docMk/>
            <pc:sldMk cId="2062296062" sldId="1239"/>
            <ac:spMk id="2" creationId="{C9D9A2C8-421B-415F-B456-F54E17473277}"/>
          </ac:spMkLst>
        </pc:spChg>
        <pc:spChg chg="mod">
          <ac:chgData name="Eirini Politi" userId="87fab386-a71f-4291-8802-d28156dc60b7" providerId="ADAL" clId="{2BFF79A0-4C68-464E-930B-ECA873064EEB}" dt="2021-09-14T16:42:32.124" v="239" actId="20577"/>
          <ac:spMkLst>
            <pc:docMk/>
            <pc:sldMk cId="2062296062" sldId="1239"/>
            <ac:spMk id="3" creationId="{D9C8EA17-A2AF-456B-9C4E-5C07BE2CC409}"/>
          </ac:spMkLst>
        </pc:spChg>
      </pc:sldChg>
      <pc:sldChg chg="modSp mod">
        <pc:chgData name="Eirini Politi" userId="87fab386-a71f-4291-8802-d28156dc60b7" providerId="ADAL" clId="{2BFF79A0-4C68-464E-930B-ECA873064EEB}" dt="2021-09-14T16:43:39.598" v="280" actId="20577"/>
        <pc:sldMkLst>
          <pc:docMk/>
          <pc:sldMk cId="636369359" sldId="1241"/>
        </pc:sldMkLst>
        <pc:spChg chg="mod">
          <ac:chgData name="Eirini Politi" userId="87fab386-a71f-4291-8802-d28156dc60b7" providerId="ADAL" clId="{2BFF79A0-4C68-464E-930B-ECA873064EEB}" dt="2021-09-14T16:43:31.750" v="276" actId="6549"/>
          <ac:spMkLst>
            <pc:docMk/>
            <pc:sldMk cId="636369359" sldId="1241"/>
            <ac:spMk id="2" creationId="{C9D9A2C8-421B-415F-B456-F54E17473277}"/>
          </ac:spMkLst>
        </pc:spChg>
        <pc:spChg chg="mod">
          <ac:chgData name="Eirini Politi" userId="87fab386-a71f-4291-8802-d28156dc60b7" providerId="ADAL" clId="{2BFF79A0-4C68-464E-930B-ECA873064EEB}" dt="2021-09-14T16:43:39.598" v="280" actId="20577"/>
          <ac:spMkLst>
            <pc:docMk/>
            <pc:sldMk cId="636369359" sldId="1241"/>
            <ac:spMk id="3" creationId="{D9C8EA17-A2AF-456B-9C4E-5C07BE2CC409}"/>
          </ac:spMkLst>
        </pc:spChg>
      </pc:sldChg>
      <pc:sldChg chg="modSp mod">
        <pc:chgData name="Eirini Politi" userId="87fab386-a71f-4291-8802-d28156dc60b7" providerId="ADAL" clId="{2BFF79A0-4C68-464E-930B-ECA873064EEB}" dt="2021-09-14T16:39:47.191" v="177" actId="6549"/>
        <pc:sldMkLst>
          <pc:docMk/>
          <pc:sldMk cId="2155619281" sldId="1242"/>
        </pc:sldMkLst>
        <pc:spChg chg="mod">
          <ac:chgData name="Eirini Politi" userId="87fab386-a71f-4291-8802-d28156dc60b7" providerId="ADAL" clId="{2BFF79A0-4C68-464E-930B-ECA873064EEB}" dt="2021-09-14T16:39:47.191" v="177" actId="6549"/>
          <ac:spMkLst>
            <pc:docMk/>
            <pc:sldMk cId="2155619281" sldId="1242"/>
            <ac:spMk id="3" creationId="{B60222AA-6EDA-4EB1-BB79-E514806DB4F0}"/>
          </ac:spMkLst>
        </pc:spChg>
      </pc:sldChg>
      <pc:sldChg chg="modSp mod">
        <pc:chgData name="Eirini Politi" userId="87fab386-a71f-4291-8802-d28156dc60b7" providerId="ADAL" clId="{2BFF79A0-4C68-464E-930B-ECA873064EEB}" dt="2021-09-14T16:36:15.296" v="110" actId="20577"/>
        <pc:sldMkLst>
          <pc:docMk/>
          <pc:sldMk cId="2364896975" sldId="1245"/>
        </pc:sldMkLst>
        <pc:spChg chg="mod">
          <ac:chgData name="Eirini Politi" userId="87fab386-a71f-4291-8802-d28156dc60b7" providerId="ADAL" clId="{2BFF79A0-4C68-464E-930B-ECA873064EEB}" dt="2021-09-14T16:36:15.296" v="110" actId="20577"/>
          <ac:spMkLst>
            <pc:docMk/>
            <pc:sldMk cId="2364896975" sldId="1245"/>
            <ac:spMk id="5" creationId="{EE9B8396-C6AA-42A0-8379-325D2FE056F8}"/>
          </ac:spMkLst>
        </pc:spChg>
      </pc:sldChg>
      <pc:sldChg chg="modSp mod">
        <pc:chgData name="Eirini Politi" userId="87fab386-a71f-4291-8802-d28156dc60b7" providerId="ADAL" clId="{2BFF79A0-4C68-464E-930B-ECA873064EEB}" dt="2021-09-14T16:31:34.320" v="27" actId="20577"/>
        <pc:sldMkLst>
          <pc:docMk/>
          <pc:sldMk cId="2044793153" sldId="1246"/>
        </pc:sldMkLst>
        <pc:spChg chg="mod">
          <ac:chgData name="Eirini Politi" userId="87fab386-a71f-4291-8802-d28156dc60b7" providerId="ADAL" clId="{2BFF79A0-4C68-464E-930B-ECA873064EEB}" dt="2021-09-14T16:31:34.320" v="27" actId="20577"/>
          <ac:spMkLst>
            <pc:docMk/>
            <pc:sldMk cId="2044793153" sldId="1246"/>
            <ac:spMk id="3" creationId="{A1F4632A-B26A-47F5-B14A-0452AF2CEBCD}"/>
          </ac:spMkLst>
        </pc:spChg>
      </pc:sldChg>
      <pc:sldChg chg="modSp mod">
        <pc:chgData name="Eirini Politi" userId="87fab386-a71f-4291-8802-d28156dc60b7" providerId="ADAL" clId="{2BFF79A0-4C68-464E-930B-ECA873064EEB}" dt="2021-09-14T16:31:54.430" v="36" actId="20577"/>
        <pc:sldMkLst>
          <pc:docMk/>
          <pc:sldMk cId="3562259897" sldId="1247"/>
        </pc:sldMkLst>
        <pc:spChg chg="mod">
          <ac:chgData name="Eirini Politi" userId="87fab386-a71f-4291-8802-d28156dc60b7" providerId="ADAL" clId="{2BFF79A0-4C68-464E-930B-ECA873064EEB}" dt="2021-09-14T16:31:54.430" v="36" actId="20577"/>
          <ac:spMkLst>
            <pc:docMk/>
            <pc:sldMk cId="3562259897" sldId="1247"/>
            <ac:spMk id="3" creationId="{7DEB33A1-844A-4A77-83D3-84E1AAF7232C}"/>
          </ac:spMkLst>
        </pc:spChg>
      </pc:sldChg>
      <pc:sldChg chg="modSp mod">
        <pc:chgData name="Eirini Politi" userId="87fab386-a71f-4291-8802-d28156dc60b7" providerId="ADAL" clId="{2BFF79A0-4C68-464E-930B-ECA873064EEB}" dt="2021-09-14T16:32:58.765" v="51" actId="6549"/>
        <pc:sldMkLst>
          <pc:docMk/>
          <pc:sldMk cId="3916451722" sldId="1248"/>
        </pc:sldMkLst>
        <pc:spChg chg="mod">
          <ac:chgData name="Eirini Politi" userId="87fab386-a71f-4291-8802-d28156dc60b7" providerId="ADAL" clId="{2BFF79A0-4C68-464E-930B-ECA873064EEB}" dt="2021-09-14T16:32:58.765" v="51" actId="6549"/>
          <ac:spMkLst>
            <pc:docMk/>
            <pc:sldMk cId="3916451722" sldId="1248"/>
            <ac:spMk id="3" creationId="{29F25E07-BB9C-4B2D-A694-6ED8E1E262AA}"/>
          </ac:spMkLst>
        </pc:spChg>
      </pc:sldChg>
      <pc:sldChg chg="modSp mod">
        <pc:chgData name="Eirini Politi" userId="87fab386-a71f-4291-8802-d28156dc60b7" providerId="ADAL" clId="{2BFF79A0-4C68-464E-930B-ECA873064EEB}" dt="2021-09-14T16:33:47.291" v="59" actId="14100"/>
        <pc:sldMkLst>
          <pc:docMk/>
          <pc:sldMk cId="1876006418" sldId="1249"/>
        </pc:sldMkLst>
        <pc:spChg chg="mod">
          <ac:chgData name="Eirini Politi" userId="87fab386-a71f-4291-8802-d28156dc60b7" providerId="ADAL" clId="{2BFF79A0-4C68-464E-930B-ECA873064EEB}" dt="2021-09-14T16:33:47.291" v="59" actId="14100"/>
          <ac:spMkLst>
            <pc:docMk/>
            <pc:sldMk cId="1876006418" sldId="1249"/>
            <ac:spMk id="3" creationId="{1EC0B400-453A-43E7-B75A-B9AE7DF34A6F}"/>
          </ac:spMkLst>
        </pc:spChg>
      </pc:sldChg>
      <pc:sldChg chg="modSp mod">
        <pc:chgData name="Eirini Politi" userId="87fab386-a71f-4291-8802-d28156dc60b7" providerId="ADAL" clId="{2BFF79A0-4C68-464E-930B-ECA873064EEB}" dt="2021-09-14T16:35:32.679" v="96" actId="20577"/>
        <pc:sldMkLst>
          <pc:docMk/>
          <pc:sldMk cId="1898640133" sldId="1250"/>
        </pc:sldMkLst>
        <pc:spChg chg="mod">
          <ac:chgData name="Eirini Politi" userId="87fab386-a71f-4291-8802-d28156dc60b7" providerId="ADAL" clId="{2BFF79A0-4C68-464E-930B-ECA873064EEB}" dt="2021-09-14T16:35:32.679" v="96" actId="20577"/>
          <ac:spMkLst>
            <pc:docMk/>
            <pc:sldMk cId="1898640133" sldId="1250"/>
            <ac:spMk id="3" creationId="{BE25FE9A-2980-4065-A191-3415F1DF28DC}"/>
          </ac:spMkLst>
        </pc:spChg>
      </pc:sldChg>
      <pc:sldChg chg="modSp mod">
        <pc:chgData name="Eirini Politi" userId="87fab386-a71f-4291-8802-d28156dc60b7" providerId="ADAL" clId="{2BFF79A0-4C68-464E-930B-ECA873064EEB}" dt="2021-09-14T16:34:36.535" v="84" actId="20577"/>
        <pc:sldMkLst>
          <pc:docMk/>
          <pc:sldMk cId="2386970488" sldId="1251"/>
        </pc:sldMkLst>
        <pc:spChg chg="mod">
          <ac:chgData name="Eirini Politi" userId="87fab386-a71f-4291-8802-d28156dc60b7" providerId="ADAL" clId="{2BFF79A0-4C68-464E-930B-ECA873064EEB}" dt="2021-09-14T16:34:17.246" v="81" actId="20577"/>
          <ac:spMkLst>
            <pc:docMk/>
            <pc:sldMk cId="2386970488" sldId="1251"/>
            <ac:spMk id="3" creationId="{44906C47-796A-48AA-B07E-1A2E206B6608}"/>
          </ac:spMkLst>
        </pc:spChg>
        <pc:spChg chg="mod">
          <ac:chgData name="Eirini Politi" userId="87fab386-a71f-4291-8802-d28156dc60b7" providerId="ADAL" clId="{2BFF79A0-4C68-464E-930B-ECA873064EEB}" dt="2021-09-14T16:34:26.623" v="82" actId="20577"/>
          <ac:spMkLst>
            <pc:docMk/>
            <pc:sldMk cId="2386970488" sldId="1251"/>
            <ac:spMk id="5" creationId="{09D2C7F4-5263-451B-97DC-812646596C8B}"/>
          </ac:spMkLst>
        </pc:spChg>
        <pc:spChg chg="mod">
          <ac:chgData name="Eirini Politi" userId="87fab386-a71f-4291-8802-d28156dc60b7" providerId="ADAL" clId="{2BFF79A0-4C68-464E-930B-ECA873064EEB}" dt="2021-09-14T16:34:36.535" v="84" actId="20577"/>
          <ac:spMkLst>
            <pc:docMk/>
            <pc:sldMk cId="2386970488" sldId="1251"/>
            <ac:spMk id="6" creationId="{2926A9E7-86A1-4B33-AB83-B2C9AA02AE10}"/>
          </ac:spMkLst>
        </pc:spChg>
      </pc:sldChg>
      <pc:sldChg chg="modSp mod">
        <pc:chgData name="Eirini Politi" userId="87fab386-a71f-4291-8802-d28156dc60b7" providerId="ADAL" clId="{2BFF79A0-4C68-464E-930B-ECA873064EEB}" dt="2021-09-14T16:41:45.695" v="233" actId="20577"/>
        <pc:sldMkLst>
          <pc:docMk/>
          <pc:sldMk cId="2255607880" sldId="1253"/>
        </pc:sldMkLst>
        <pc:spChg chg="mod">
          <ac:chgData name="Eirini Politi" userId="87fab386-a71f-4291-8802-d28156dc60b7" providerId="ADAL" clId="{2BFF79A0-4C68-464E-930B-ECA873064EEB}" dt="2021-09-14T16:41:45.695" v="233" actId="20577"/>
          <ac:spMkLst>
            <pc:docMk/>
            <pc:sldMk cId="2255607880" sldId="1253"/>
            <ac:spMk id="3" creationId="{8ECB7903-45F4-40A8-8272-904E6787B048}"/>
          </ac:spMkLst>
        </pc:spChg>
      </pc:sldChg>
      <pc:sldChg chg="modSp mod">
        <pc:chgData name="Eirini Politi" userId="87fab386-a71f-4291-8802-d28156dc60b7" providerId="ADAL" clId="{2BFF79A0-4C68-464E-930B-ECA873064EEB}" dt="2021-09-14T16:39:59.062" v="179" actId="20577"/>
        <pc:sldMkLst>
          <pc:docMk/>
          <pc:sldMk cId="1204966610" sldId="1255"/>
        </pc:sldMkLst>
        <pc:spChg chg="mod">
          <ac:chgData name="Eirini Politi" userId="87fab386-a71f-4291-8802-d28156dc60b7" providerId="ADAL" clId="{2BFF79A0-4C68-464E-930B-ECA873064EEB}" dt="2021-09-14T16:39:59.062" v="179" actId="20577"/>
          <ac:spMkLst>
            <pc:docMk/>
            <pc:sldMk cId="1204966610" sldId="1255"/>
            <ac:spMk id="3" creationId="{0E7D53DA-05B2-483F-93B9-BE05365F5397}"/>
          </ac:spMkLst>
        </pc:spChg>
      </pc:sldChg>
      <pc:sldChg chg="modSp mod">
        <pc:chgData name="Eirini Politi" userId="87fab386-a71f-4291-8802-d28156dc60b7" providerId="ADAL" clId="{2BFF79A0-4C68-464E-930B-ECA873064EEB}" dt="2021-09-14T16:40:33.811" v="206" actId="20577"/>
        <pc:sldMkLst>
          <pc:docMk/>
          <pc:sldMk cId="294372487" sldId="1256"/>
        </pc:sldMkLst>
        <pc:spChg chg="mod">
          <ac:chgData name="Eirini Politi" userId="87fab386-a71f-4291-8802-d28156dc60b7" providerId="ADAL" clId="{2BFF79A0-4C68-464E-930B-ECA873064EEB}" dt="2021-09-14T16:40:33.811" v="206" actId="20577"/>
          <ac:spMkLst>
            <pc:docMk/>
            <pc:sldMk cId="294372487" sldId="1256"/>
            <ac:spMk id="3" creationId="{0BF10407-7A0E-4875-A675-6D414E4F1E58}"/>
          </ac:spMkLst>
        </pc:spChg>
      </pc:sldChg>
      <pc:sldChg chg="modSp mod">
        <pc:chgData name="Eirini Politi" userId="87fab386-a71f-4291-8802-d28156dc60b7" providerId="ADAL" clId="{2BFF79A0-4C68-464E-930B-ECA873064EEB}" dt="2021-09-14T16:40:56.822" v="216" actId="6549"/>
        <pc:sldMkLst>
          <pc:docMk/>
          <pc:sldMk cId="4222701877" sldId="1257"/>
        </pc:sldMkLst>
        <pc:spChg chg="mod">
          <ac:chgData name="Eirini Politi" userId="87fab386-a71f-4291-8802-d28156dc60b7" providerId="ADAL" clId="{2BFF79A0-4C68-464E-930B-ECA873064EEB}" dt="2021-09-14T16:40:56.822" v="216" actId="6549"/>
          <ac:spMkLst>
            <pc:docMk/>
            <pc:sldMk cId="4222701877" sldId="1257"/>
            <ac:spMk id="3" creationId="{2FC5E7E4-FF20-4E81-964F-05D646AF714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DD21CE-38FD-4591-8FDF-9B2C9DC7D7A6}" type="doc">
      <dgm:prSet loTypeId="urn:microsoft.com/office/officeart/2005/8/layout/pyramid1" loCatId="pyramid" qsTypeId="urn:microsoft.com/office/officeart/2005/8/quickstyle/simple1" qsCatId="simple" csTypeId="urn:microsoft.com/office/officeart/2005/8/colors/colorful2" csCatId="colorful" phldr="1"/>
      <dgm:spPr/>
    </dgm:pt>
    <dgm:pt modelId="{AC0EC1CB-C18D-4E52-A24D-10D34C417083}">
      <dgm:prSet phldrT="[Text]" custT="1"/>
      <dgm:spPr/>
      <dgm:t>
        <a:bodyPr/>
        <a:lstStyle/>
        <a:p>
          <a:r>
            <a:rPr lang="en-GB" sz="1800" dirty="0"/>
            <a:t>Indices</a:t>
          </a:r>
        </a:p>
      </dgm:t>
    </dgm:pt>
    <dgm:pt modelId="{7252E324-4C99-4368-ADA3-DEF3D58A1F97}" type="parTrans" cxnId="{15CEAD4D-FFDA-4124-8D7C-FC8FE661851E}">
      <dgm:prSet/>
      <dgm:spPr/>
      <dgm:t>
        <a:bodyPr/>
        <a:lstStyle/>
        <a:p>
          <a:endParaRPr lang="en-GB" sz="1800"/>
        </a:p>
      </dgm:t>
    </dgm:pt>
    <dgm:pt modelId="{412358AD-65DA-405C-972A-36496318AD81}" type="sibTrans" cxnId="{15CEAD4D-FFDA-4124-8D7C-FC8FE661851E}">
      <dgm:prSet/>
      <dgm:spPr/>
      <dgm:t>
        <a:bodyPr/>
        <a:lstStyle/>
        <a:p>
          <a:endParaRPr lang="en-GB" sz="1800"/>
        </a:p>
      </dgm:t>
    </dgm:pt>
    <dgm:pt modelId="{F74BA8EE-485F-4391-8606-33CC283B4574}">
      <dgm:prSet phldrT="[Text]" custT="1"/>
      <dgm:spPr/>
      <dgm:t>
        <a:bodyPr/>
        <a:lstStyle/>
        <a:p>
          <a:r>
            <a:rPr lang="en-GB" sz="1800" dirty="0"/>
            <a:t>Indicators</a:t>
          </a:r>
        </a:p>
      </dgm:t>
    </dgm:pt>
    <dgm:pt modelId="{E1BFBC23-027F-4920-92F3-E2B00DD4146E}" type="parTrans" cxnId="{DC90C435-75FD-4EB4-B996-4FCB60F592BD}">
      <dgm:prSet/>
      <dgm:spPr/>
      <dgm:t>
        <a:bodyPr/>
        <a:lstStyle/>
        <a:p>
          <a:endParaRPr lang="en-GB" sz="1800"/>
        </a:p>
      </dgm:t>
    </dgm:pt>
    <dgm:pt modelId="{7DD6A8B6-28CE-4031-B0ED-5F59FA273FDA}" type="sibTrans" cxnId="{DC90C435-75FD-4EB4-B996-4FCB60F592BD}">
      <dgm:prSet/>
      <dgm:spPr/>
      <dgm:t>
        <a:bodyPr/>
        <a:lstStyle/>
        <a:p>
          <a:endParaRPr lang="en-GB" sz="1800"/>
        </a:p>
      </dgm:t>
    </dgm:pt>
    <dgm:pt modelId="{4B05C46F-0BAB-4C0B-BA92-85E3FCDF5F54}">
      <dgm:prSet phldrT="[Text]" custT="1"/>
      <dgm:spPr/>
      <dgm:t>
        <a:bodyPr/>
        <a:lstStyle/>
        <a:p>
          <a:r>
            <a:rPr lang="en-GB" sz="1800" dirty="0"/>
            <a:t>Data</a:t>
          </a:r>
        </a:p>
      </dgm:t>
    </dgm:pt>
    <dgm:pt modelId="{92F20D32-D338-4E8B-88A9-45552F82FE0F}" type="parTrans" cxnId="{E21DDB55-D949-487D-85F1-27CF9B26834A}">
      <dgm:prSet/>
      <dgm:spPr/>
      <dgm:t>
        <a:bodyPr/>
        <a:lstStyle/>
        <a:p>
          <a:endParaRPr lang="en-GB" sz="1800"/>
        </a:p>
      </dgm:t>
    </dgm:pt>
    <dgm:pt modelId="{960DCC88-DE88-4568-BDF3-9876A5DB133D}" type="sibTrans" cxnId="{E21DDB55-D949-487D-85F1-27CF9B26834A}">
      <dgm:prSet/>
      <dgm:spPr/>
      <dgm:t>
        <a:bodyPr/>
        <a:lstStyle/>
        <a:p>
          <a:endParaRPr lang="en-GB" sz="1800"/>
        </a:p>
      </dgm:t>
    </dgm:pt>
    <dgm:pt modelId="{750FB252-9E2D-44EB-A902-C6B881DAF38D}" type="pres">
      <dgm:prSet presAssocID="{4CDD21CE-38FD-4591-8FDF-9B2C9DC7D7A6}" presName="Name0" presStyleCnt="0">
        <dgm:presLayoutVars>
          <dgm:dir/>
          <dgm:animLvl val="lvl"/>
          <dgm:resizeHandles val="exact"/>
        </dgm:presLayoutVars>
      </dgm:prSet>
      <dgm:spPr/>
    </dgm:pt>
    <dgm:pt modelId="{2ECD9063-FEF3-4F80-8A0F-A171B9A61057}" type="pres">
      <dgm:prSet presAssocID="{AC0EC1CB-C18D-4E52-A24D-10D34C417083}" presName="Name8" presStyleCnt="0"/>
      <dgm:spPr/>
    </dgm:pt>
    <dgm:pt modelId="{F41D4103-29BC-4BD6-A3C6-B6544D721C49}" type="pres">
      <dgm:prSet presAssocID="{AC0EC1CB-C18D-4E52-A24D-10D34C417083}" presName="level" presStyleLbl="node1" presStyleIdx="0" presStyleCnt="3">
        <dgm:presLayoutVars>
          <dgm:chMax val="1"/>
          <dgm:bulletEnabled val="1"/>
        </dgm:presLayoutVars>
      </dgm:prSet>
      <dgm:spPr/>
    </dgm:pt>
    <dgm:pt modelId="{2B101D7B-17D8-4BEB-9721-B9290F0A08EB}" type="pres">
      <dgm:prSet presAssocID="{AC0EC1CB-C18D-4E52-A24D-10D34C417083}" presName="levelTx" presStyleLbl="revTx" presStyleIdx="0" presStyleCnt="0">
        <dgm:presLayoutVars>
          <dgm:chMax val="1"/>
          <dgm:bulletEnabled val="1"/>
        </dgm:presLayoutVars>
      </dgm:prSet>
      <dgm:spPr/>
    </dgm:pt>
    <dgm:pt modelId="{C56ECCC7-2C13-4EF6-905C-183DAC3B428A}" type="pres">
      <dgm:prSet presAssocID="{F74BA8EE-485F-4391-8606-33CC283B4574}" presName="Name8" presStyleCnt="0"/>
      <dgm:spPr/>
    </dgm:pt>
    <dgm:pt modelId="{1B1CAB69-0697-4F50-9E02-1568705C8077}" type="pres">
      <dgm:prSet presAssocID="{F74BA8EE-485F-4391-8606-33CC283B4574}" presName="level" presStyleLbl="node1" presStyleIdx="1" presStyleCnt="3">
        <dgm:presLayoutVars>
          <dgm:chMax val="1"/>
          <dgm:bulletEnabled val="1"/>
        </dgm:presLayoutVars>
      </dgm:prSet>
      <dgm:spPr/>
    </dgm:pt>
    <dgm:pt modelId="{21E1A609-1344-40E4-A73D-6540BAC73A78}" type="pres">
      <dgm:prSet presAssocID="{F74BA8EE-485F-4391-8606-33CC283B4574}" presName="levelTx" presStyleLbl="revTx" presStyleIdx="0" presStyleCnt="0">
        <dgm:presLayoutVars>
          <dgm:chMax val="1"/>
          <dgm:bulletEnabled val="1"/>
        </dgm:presLayoutVars>
      </dgm:prSet>
      <dgm:spPr/>
    </dgm:pt>
    <dgm:pt modelId="{CEB2C069-7FAC-47CC-BE0D-2C9869DA83A7}" type="pres">
      <dgm:prSet presAssocID="{4B05C46F-0BAB-4C0B-BA92-85E3FCDF5F54}" presName="Name8" presStyleCnt="0"/>
      <dgm:spPr/>
    </dgm:pt>
    <dgm:pt modelId="{17B546E5-EAED-4DA8-9BAC-952AEAF6440B}" type="pres">
      <dgm:prSet presAssocID="{4B05C46F-0BAB-4C0B-BA92-85E3FCDF5F54}" presName="level" presStyleLbl="node1" presStyleIdx="2" presStyleCnt="3" custLinFactNeighborX="2350" custLinFactNeighborY="63110">
        <dgm:presLayoutVars>
          <dgm:chMax val="1"/>
          <dgm:bulletEnabled val="1"/>
        </dgm:presLayoutVars>
      </dgm:prSet>
      <dgm:spPr/>
    </dgm:pt>
    <dgm:pt modelId="{C8B08157-473D-442A-A525-3AC50F08FA5D}" type="pres">
      <dgm:prSet presAssocID="{4B05C46F-0BAB-4C0B-BA92-85E3FCDF5F54}" presName="levelTx" presStyleLbl="revTx" presStyleIdx="0" presStyleCnt="0">
        <dgm:presLayoutVars>
          <dgm:chMax val="1"/>
          <dgm:bulletEnabled val="1"/>
        </dgm:presLayoutVars>
      </dgm:prSet>
      <dgm:spPr/>
    </dgm:pt>
  </dgm:ptLst>
  <dgm:cxnLst>
    <dgm:cxn modelId="{E1093722-B14B-4911-A2FD-FA60E75CF2EB}" type="presOf" srcId="{4CDD21CE-38FD-4591-8FDF-9B2C9DC7D7A6}" destId="{750FB252-9E2D-44EB-A902-C6B881DAF38D}" srcOrd="0" destOrd="0" presId="urn:microsoft.com/office/officeart/2005/8/layout/pyramid1"/>
    <dgm:cxn modelId="{DC90C435-75FD-4EB4-B996-4FCB60F592BD}" srcId="{4CDD21CE-38FD-4591-8FDF-9B2C9DC7D7A6}" destId="{F74BA8EE-485F-4391-8606-33CC283B4574}" srcOrd="1" destOrd="0" parTransId="{E1BFBC23-027F-4920-92F3-E2B00DD4146E}" sibTransId="{7DD6A8B6-28CE-4031-B0ED-5F59FA273FDA}"/>
    <dgm:cxn modelId="{15CEAD4D-FFDA-4124-8D7C-FC8FE661851E}" srcId="{4CDD21CE-38FD-4591-8FDF-9B2C9DC7D7A6}" destId="{AC0EC1CB-C18D-4E52-A24D-10D34C417083}" srcOrd="0" destOrd="0" parTransId="{7252E324-4C99-4368-ADA3-DEF3D58A1F97}" sibTransId="{412358AD-65DA-405C-972A-36496318AD81}"/>
    <dgm:cxn modelId="{E21DDB55-D949-487D-85F1-27CF9B26834A}" srcId="{4CDD21CE-38FD-4591-8FDF-9B2C9DC7D7A6}" destId="{4B05C46F-0BAB-4C0B-BA92-85E3FCDF5F54}" srcOrd="2" destOrd="0" parTransId="{92F20D32-D338-4E8B-88A9-45552F82FE0F}" sibTransId="{960DCC88-DE88-4568-BDF3-9876A5DB133D}"/>
    <dgm:cxn modelId="{1B93E17A-5BF4-4C6E-8B2D-147F66471BD7}" type="presOf" srcId="{4B05C46F-0BAB-4C0B-BA92-85E3FCDF5F54}" destId="{C8B08157-473D-442A-A525-3AC50F08FA5D}" srcOrd="1" destOrd="0" presId="urn:microsoft.com/office/officeart/2005/8/layout/pyramid1"/>
    <dgm:cxn modelId="{866FE782-52E1-4C97-A473-D95C1DC52231}" type="presOf" srcId="{4B05C46F-0BAB-4C0B-BA92-85E3FCDF5F54}" destId="{17B546E5-EAED-4DA8-9BAC-952AEAF6440B}" srcOrd="0" destOrd="0" presId="urn:microsoft.com/office/officeart/2005/8/layout/pyramid1"/>
    <dgm:cxn modelId="{874B1D8A-4223-4C51-AF96-13DBAEA1628B}" type="presOf" srcId="{F74BA8EE-485F-4391-8606-33CC283B4574}" destId="{21E1A609-1344-40E4-A73D-6540BAC73A78}" srcOrd="1" destOrd="0" presId="urn:microsoft.com/office/officeart/2005/8/layout/pyramid1"/>
    <dgm:cxn modelId="{311E078E-AA7F-43A7-B705-9C8511C062E0}" type="presOf" srcId="{AC0EC1CB-C18D-4E52-A24D-10D34C417083}" destId="{2B101D7B-17D8-4BEB-9721-B9290F0A08EB}" srcOrd="1" destOrd="0" presId="urn:microsoft.com/office/officeart/2005/8/layout/pyramid1"/>
    <dgm:cxn modelId="{06702BA1-A2CE-4C05-8249-367D5E458CC7}" type="presOf" srcId="{F74BA8EE-485F-4391-8606-33CC283B4574}" destId="{1B1CAB69-0697-4F50-9E02-1568705C8077}" srcOrd="0" destOrd="0" presId="urn:microsoft.com/office/officeart/2005/8/layout/pyramid1"/>
    <dgm:cxn modelId="{13E2F2BC-AAD1-49D1-A24D-B1B4B7EFA787}" type="presOf" srcId="{AC0EC1CB-C18D-4E52-A24D-10D34C417083}" destId="{F41D4103-29BC-4BD6-A3C6-B6544D721C49}" srcOrd="0" destOrd="0" presId="urn:microsoft.com/office/officeart/2005/8/layout/pyramid1"/>
    <dgm:cxn modelId="{56A4B3E6-83BB-47DA-96AB-F1D8775E0D9D}" type="presParOf" srcId="{750FB252-9E2D-44EB-A902-C6B881DAF38D}" destId="{2ECD9063-FEF3-4F80-8A0F-A171B9A61057}" srcOrd="0" destOrd="0" presId="urn:microsoft.com/office/officeart/2005/8/layout/pyramid1"/>
    <dgm:cxn modelId="{35296C1A-6C6E-4BA1-910C-B53D79A6C430}" type="presParOf" srcId="{2ECD9063-FEF3-4F80-8A0F-A171B9A61057}" destId="{F41D4103-29BC-4BD6-A3C6-B6544D721C49}" srcOrd="0" destOrd="0" presId="urn:microsoft.com/office/officeart/2005/8/layout/pyramid1"/>
    <dgm:cxn modelId="{929A0607-A997-4421-8749-2B0652910757}" type="presParOf" srcId="{2ECD9063-FEF3-4F80-8A0F-A171B9A61057}" destId="{2B101D7B-17D8-4BEB-9721-B9290F0A08EB}" srcOrd="1" destOrd="0" presId="urn:microsoft.com/office/officeart/2005/8/layout/pyramid1"/>
    <dgm:cxn modelId="{346A6136-547C-4199-A978-BEBE188E8F6A}" type="presParOf" srcId="{750FB252-9E2D-44EB-A902-C6B881DAF38D}" destId="{C56ECCC7-2C13-4EF6-905C-183DAC3B428A}" srcOrd="1" destOrd="0" presId="urn:microsoft.com/office/officeart/2005/8/layout/pyramid1"/>
    <dgm:cxn modelId="{E53E8BCB-C4DA-4535-83DE-01BAF670DB0A}" type="presParOf" srcId="{C56ECCC7-2C13-4EF6-905C-183DAC3B428A}" destId="{1B1CAB69-0697-4F50-9E02-1568705C8077}" srcOrd="0" destOrd="0" presId="urn:microsoft.com/office/officeart/2005/8/layout/pyramid1"/>
    <dgm:cxn modelId="{7DAAC24D-9A78-4769-AABA-56265C3EAE24}" type="presParOf" srcId="{C56ECCC7-2C13-4EF6-905C-183DAC3B428A}" destId="{21E1A609-1344-40E4-A73D-6540BAC73A78}" srcOrd="1" destOrd="0" presId="urn:microsoft.com/office/officeart/2005/8/layout/pyramid1"/>
    <dgm:cxn modelId="{0CF27A55-ACB4-44B5-9862-B6CD60F2F8A2}" type="presParOf" srcId="{750FB252-9E2D-44EB-A902-C6B881DAF38D}" destId="{CEB2C069-7FAC-47CC-BE0D-2C9869DA83A7}" srcOrd="2" destOrd="0" presId="urn:microsoft.com/office/officeart/2005/8/layout/pyramid1"/>
    <dgm:cxn modelId="{12E8D629-591D-4D4A-9389-470E13FFC30E}" type="presParOf" srcId="{CEB2C069-7FAC-47CC-BE0D-2C9869DA83A7}" destId="{17B546E5-EAED-4DA8-9BAC-952AEAF6440B}" srcOrd="0" destOrd="0" presId="urn:microsoft.com/office/officeart/2005/8/layout/pyramid1"/>
    <dgm:cxn modelId="{E6D9E382-99E6-415A-A09B-56D3B44156B3}" type="presParOf" srcId="{CEB2C069-7FAC-47CC-BE0D-2C9869DA83A7}" destId="{C8B08157-473D-442A-A525-3AC50F08FA5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D4103-29BC-4BD6-A3C6-B6544D721C49}">
      <dsp:nvSpPr>
        <dsp:cNvPr id="0" name=""/>
        <dsp:cNvSpPr/>
      </dsp:nvSpPr>
      <dsp:spPr>
        <a:xfrm>
          <a:off x="1015116" y="0"/>
          <a:ext cx="1015116" cy="988612"/>
        </a:xfrm>
        <a:prstGeom prst="trapezoid">
          <a:avLst>
            <a:gd name="adj" fmla="val 5134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Indices</a:t>
          </a:r>
        </a:p>
      </dsp:txBody>
      <dsp:txXfrm>
        <a:off x="1015116" y="0"/>
        <a:ext cx="1015116" cy="988612"/>
      </dsp:txXfrm>
    </dsp:sp>
    <dsp:sp modelId="{1B1CAB69-0697-4F50-9E02-1568705C8077}">
      <dsp:nvSpPr>
        <dsp:cNvPr id="0" name=""/>
        <dsp:cNvSpPr/>
      </dsp:nvSpPr>
      <dsp:spPr>
        <a:xfrm>
          <a:off x="507558" y="988612"/>
          <a:ext cx="2030233" cy="988612"/>
        </a:xfrm>
        <a:prstGeom prst="trapezoid">
          <a:avLst>
            <a:gd name="adj" fmla="val 51340"/>
          </a:avLst>
        </a:prstGeom>
        <a:solidFill>
          <a:schemeClr val="accent2">
            <a:hueOff val="-9476613"/>
            <a:satOff val="8928"/>
            <a:lumOff val="-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Indicators</a:t>
          </a:r>
        </a:p>
      </dsp:txBody>
      <dsp:txXfrm>
        <a:off x="862849" y="988612"/>
        <a:ext cx="1319651" cy="988612"/>
      </dsp:txXfrm>
    </dsp:sp>
    <dsp:sp modelId="{17B546E5-EAED-4DA8-9BAC-952AEAF6440B}">
      <dsp:nvSpPr>
        <dsp:cNvPr id="0" name=""/>
        <dsp:cNvSpPr/>
      </dsp:nvSpPr>
      <dsp:spPr>
        <a:xfrm>
          <a:off x="0" y="1977224"/>
          <a:ext cx="3045350" cy="988612"/>
        </a:xfrm>
        <a:prstGeom prst="trapezoid">
          <a:avLst>
            <a:gd name="adj" fmla="val 51340"/>
          </a:avLst>
        </a:prstGeom>
        <a:solidFill>
          <a:schemeClr val="accent2">
            <a:hueOff val="-18953227"/>
            <a:satOff val="17857"/>
            <a:lumOff val="-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Data</a:t>
          </a:r>
        </a:p>
      </dsp:txBody>
      <dsp:txXfrm>
        <a:off x="532936" y="1977224"/>
        <a:ext cx="1979477" cy="98861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39" name="Rectangle 3"/>
          <p:cNvSpPr>
            <a:spLocks noGrp="1" noChangeArrowheads="1"/>
          </p:cNvSpPr>
          <p:nvPr>
            <p:ph type="dt" sz="quarter" idx="1"/>
          </p:nvPr>
        </p:nvSpPr>
        <p:spPr bwMode="auto">
          <a:xfrm>
            <a:off x="3851275"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eaLnBrk="1" hangingPunct="1">
              <a:defRPr sz="1100">
                <a:latin typeface="Arial" charset="0"/>
                <a:ea typeface="MS PGothic" charset="0"/>
                <a:cs typeface="MS PGothic" charset="0"/>
              </a:defRPr>
            </a:lvl1pPr>
          </a:lstStyle>
          <a:p>
            <a:pPr>
              <a:defRPr/>
            </a:pPr>
            <a:endParaRPr lang="it-IT"/>
          </a:p>
        </p:txBody>
      </p:sp>
      <p:sp>
        <p:nvSpPr>
          <p:cNvPr id="628740" name="Rectangle 4"/>
          <p:cNvSpPr>
            <a:spLocks noGrp="1" noChangeArrowheads="1"/>
          </p:cNvSpPr>
          <p:nvPr>
            <p:ph type="ftr" sz="quarter" idx="2"/>
          </p:nvPr>
        </p:nvSpPr>
        <p:spPr bwMode="auto">
          <a:xfrm>
            <a:off x="0"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41" name="Rectangle 5"/>
          <p:cNvSpPr>
            <a:spLocks noGrp="1" noChangeArrowheads="1"/>
          </p:cNvSpPr>
          <p:nvPr>
            <p:ph type="sldNum" sz="quarter" idx="3"/>
          </p:nvPr>
        </p:nvSpPr>
        <p:spPr bwMode="auto">
          <a:xfrm>
            <a:off x="3851275"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eaLnBrk="1" hangingPunct="1">
              <a:defRPr sz="1100">
                <a:latin typeface="Arial" charset="0"/>
                <a:ea typeface="MS PGothic" charset="-128"/>
              </a:defRPr>
            </a:lvl1pPr>
          </a:lstStyle>
          <a:p>
            <a:pPr>
              <a:defRPr/>
            </a:pPr>
            <a:fld id="{81911F50-FE0F-5946-AE7F-DB68643ECA25}" type="slidenum">
              <a:rPr lang="it-IT" altLang="x-none"/>
              <a:pPr>
                <a:defRPr/>
              </a:pPr>
              <a:t>‹#›</a:t>
            </a:fld>
            <a:endParaRPr lang="it-IT"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dirty="0"/>
          </a:p>
        </p:txBody>
      </p:sp>
      <p:sp>
        <p:nvSpPr>
          <p:cNvPr id="58371" name="Rectangle 3"/>
          <p:cNvSpPr>
            <a:spLocks noGrp="1" noChangeArrowheads="1"/>
          </p:cNvSpPr>
          <p:nvPr>
            <p:ph type="dt" idx="1"/>
          </p:nvPr>
        </p:nvSpPr>
        <p:spPr bwMode="auto">
          <a:xfrm>
            <a:off x="386715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eaLnBrk="1" hangingPunct="1">
              <a:defRPr sz="1100">
                <a:latin typeface="Arial" charset="0"/>
                <a:ea typeface="MS PGothic" charset="-128"/>
              </a:defRPr>
            </a:lvl1pPr>
          </a:lstStyle>
          <a:p>
            <a:pPr>
              <a:defRPr/>
            </a:pPr>
            <a:fld id="{FB6B53B6-A490-BA4E-929A-F40726DD482A}" type="datetimeFigureOut">
              <a:rPr lang="en-US" altLang="x-none"/>
              <a:pPr>
                <a:defRPr/>
              </a:pPr>
              <a:t>9/14/2021</a:t>
            </a:fld>
            <a:endParaRPr lang="en-US" altLang="x-none" dirty="0"/>
          </a:p>
        </p:txBody>
      </p:sp>
      <p:sp>
        <p:nvSpPr>
          <p:cNvPr id="16388" name="Rectangle 4"/>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373" name="Rectangle 5"/>
          <p:cNvSpPr>
            <a:spLocks noGrp="1" noChangeArrowheads="1"/>
          </p:cNvSpPr>
          <p:nvPr>
            <p:ph type="body" sz="quarter" idx="3"/>
          </p:nvPr>
        </p:nvSpPr>
        <p:spPr bwMode="auto">
          <a:xfrm>
            <a:off x="876300" y="4730750"/>
            <a:ext cx="5033963" cy="4433888"/>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8374" name="Rectangle 6"/>
          <p:cNvSpPr>
            <a:spLocks noGrp="1" noChangeArrowheads="1"/>
          </p:cNvSpPr>
          <p:nvPr>
            <p:ph type="ftr" sz="quarter" idx="4"/>
          </p:nvPr>
        </p:nvSpPr>
        <p:spPr bwMode="auto">
          <a:xfrm>
            <a:off x="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dirty="0"/>
          </a:p>
        </p:txBody>
      </p:sp>
      <p:sp>
        <p:nvSpPr>
          <p:cNvPr id="58375" name="Rectangle 7"/>
          <p:cNvSpPr>
            <a:spLocks noGrp="1" noChangeArrowheads="1"/>
          </p:cNvSpPr>
          <p:nvPr>
            <p:ph type="sldNum" sz="quarter" idx="5"/>
          </p:nvPr>
        </p:nvSpPr>
        <p:spPr bwMode="auto">
          <a:xfrm>
            <a:off x="386715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eaLnBrk="1" hangingPunct="1">
              <a:defRPr sz="1100">
                <a:latin typeface="Arial" charset="0"/>
                <a:ea typeface="MS PGothic" charset="-128"/>
              </a:defRPr>
            </a:lvl1pPr>
          </a:lstStyle>
          <a:p>
            <a:pPr>
              <a:defRPr/>
            </a:pPr>
            <a:fld id="{B1C1B1E2-4475-074F-89EB-5387F18A9490}" type="slidenum">
              <a:rPr lang="en-US" altLang="x-none"/>
              <a:pPr>
                <a:defRPr/>
              </a:pPr>
              <a:t>‹#›</a:t>
            </a:fld>
            <a:endParaRPr lang="en-US" altLang="x-none"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0.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C11D8D26-D994-FC46-875F-6F64DB4D026F}"/>
              </a:ext>
            </a:extLst>
          </p:cNvPr>
          <p:cNvPicPr>
            <a:picLocks noChangeAspect="1"/>
          </p:cNvPicPr>
          <p:nvPr userDrawn="1"/>
        </p:nvPicPr>
        <p:blipFill rotWithShape="1">
          <a:blip r:embed="rId2" cstate="hqprint">
            <a:alphaModFix/>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6" y="-2"/>
            <a:ext cx="12210136" cy="6858002"/>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solidFill>
                  <a:schemeClr val="bg1"/>
                </a:solidFill>
              </a:defRPr>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7" name="TextBox 36"/>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210588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7"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A5E70-B245-8E4F-82BB-81B61D2B4C62}"/>
              </a:ext>
            </a:extLst>
          </p:cNvPr>
          <p:cNvSpPr>
            <a:spLocks noGrp="1"/>
          </p:cNvSpPr>
          <p:nvPr>
            <p:ph type="title" hasCustomPrompt="1"/>
          </p:nvPr>
        </p:nvSpPr>
        <p:spPr/>
        <p:txBody>
          <a:bodyPr/>
          <a:lstStyle/>
          <a:p>
            <a:r>
              <a:rPr lang="en-US" dirty="0"/>
              <a:t>CLICK TO EDIT MASTER TITLE STYLE</a:t>
            </a:r>
            <a:endParaRPr lang="it-IT" dirty="0"/>
          </a:p>
        </p:txBody>
      </p:sp>
      <p:cxnSp>
        <p:nvCxnSpPr>
          <p:cNvPr id="3" name="Straight Connector 2">
            <a:extLst>
              <a:ext uri="{FF2B5EF4-FFF2-40B4-BE49-F238E27FC236}">
                <a16:creationId xmlns:a16="http://schemas.microsoft.com/office/drawing/2014/main" id="{4D5AB551-3A27-7E4B-A2F3-D5E9E79F24A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58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ctangle 6">
            <a:extLst>
              <a:ext uri="{FF2B5EF4-FFF2-40B4-BE49-F238E27FC236}">
                <a16:creationId xmlns:a16="http://schemas.microsoft.com/office/drawing/2014/main" id="{B2630FB4-0043-964B-A87A-FFCB3139DED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4" name="Content Placeholder 2">
            <a:extLst>
              <a:ext uri="{FF2B5EF4-FFF2-40B4-BE49-F238E27FC236}">
                <a16:creationId xmlns:a16="http://schemas.microsoft.com/office/drawing/2014/main" id="{4D97AA66-51B6-E346-86AC-0DB59D5022D5}"/>
              </a:ext>
            </a:extLst>
          </p:cNvPr>
          <p:cNvSpPr>
            <a:spLocks noGrp="1"/>
          </p:cNvSpPr>
          <p:nvPr>
            <p:ph idx="1" hasCustomPrompt="1"/>
          </p:nvPr>
        </p:nvSpPr>
        <p:spPr>
          <a:xfrm>
            <a:off x="218262" y="882192"/>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1" name="Straight Connector 30">
            <a:extLst>
              <a:ext uri="{FF2B5EF4-FFF2-40B4-BE49-F238E27FC236}">
                <a16:creationId xmlns:a16="http://schemas.microsoft.com/office/drawing/2014/main" id="{100866D1-4C96-604E-ADA1-E8D39C7D00C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008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66570320-3196-EF45-AA70-55A3A8412E2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dirty="0"/>
              <a:t>CLICK TO EDIT MASTER TITLE STYLE</a:t>
            </a:r>
          </a:p>
        </p:txBody>
      </p:sp>
      <p:sp>
        <p:nvSpPr>
          <p:cNvPr id="33" name="Content Placeholder 2">
            <a:extLst>
              <a:ext uri="{FF2B5EF4-FFF2-40B4-BE49-F238E27FC236}">
                <a16:creationId xmlns:a16="http://schemas.microsoft.com/office/drawing/2014/main" id="{BE56DB9E-ADEC-C041-9F85-12B8B19C015A}"/>
              </a:ext>
            </a:extLst>
          </p:cNvPr>
          <p:cNvSpPr>
            <a:spLocks noGrp="1"/>
          </p:cNvSpPr>
          <p:nvPr>
            <p:ph idx="1" hasCustomPrompt="1"/>
          </p:nvPr>
        </p:nvSpPr>
        <p:spPr>
          <a:xfrm>
            <a:off x="218262" y="882192"/>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9" name="Straight Connector 28">
            <a:extLst>
              <a:ext uri="{FF2B5EF4-FFF2-40B4-BE49-F238E27FC236}">
                <a16:creationId xmlns:a16="http://schemas.microsoft.com/office/drawing/2014/main" id="{535E5E0F-3BDB-C24D-BC1B-B04099CF0B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86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40CDF259-CCFE-B84C-939A-68017F83E81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8688588E-F9A8-2845-885D-3F95E59BBB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5" name="Straight Connector 4">
            <a:extLst>
              <a:ext uri="{FF2B5EF4-FFF2-40B4-BE49-F238E27FC236}">
                <a16:creationId xmlns:a16="http://schemas.microsoft.com/office/drawing/2014/main" id="{C1734A63-3455-1741-9D19-40E5D75E70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665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7" name="Straight Connector 6">
            <a:extLst>
              <a:ext uri="{FF2B5EF4-FFF2-40B4-BE49-F238E27FC236}">
                <a16:creationId xmlns:a16="http://schemas.microsoft.com/office/drawing/2014/main" id="{E4DD319A-FF79-A641-BC47-9B3E6F0EDF0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942C04B5-56FD-9D4A-846B-7FFFA4F531B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6" name="Straight Connector 5">
            <a:extLst>
              <a:ext uri="{FF2B5EF4-FFF2-40B4-BE49-F238E27FC236}">
                <a16:creationId xmlns:a16="http://schemas.microsoft.com/office/drawing/2014/main" id="{004CC20C-FA37-8D4F-94B7-181CC04E7FC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70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EAR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1"/>
            <a:ext cx="12198565" cy="6858001"/>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96" name="Rectangle 2">
            <a:extLst>
              <a:ext uri="{FF2B5EF4-FFF2-40B4-BE49-F238E27FC236}">
                <a16:creationId xmlns:a16="http://schemas.microsoft.com/office/drawing/2014/main" id="{DC2EA9F7-4A93-834E-BDBE-B1596413FE86}"/>
              </a:ext>
            </a:extLst>
          </p:cNvPr>
          <p:cNvSpPr>
            <a:spLocks noGrp="1" noChangeArrowheads="1"/>
          </p:cNvSpPr>
          <p:nvPr>
            <p:ph idx="1" hasCustomPrompt="1"/>
          </p:nvPr>
        </p:nvSpPr>
        <p:spPr bwMode="auto">
          <a:xfrm>
            <a:off x="218262" y="882192"/>
            <a:ext cx="11763662" cy="554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8" name="Picture 37">
            <a:extLst>
              <a:ext uri="{FF2B5EF4-FFF2-40B4-BE49-F238E27FC236}">
                <a16:creationId xmlns:a16="http://schemas.microsoft.com/office/drawing/2014/main" id="{33A2B91D-4220-C944-86E2-09625B90BD8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BEE7856-D1C9-3D40-B926-05E7FC176CD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8579B85-65CE-404D-8812-24EA4EE858C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61DBCF8-EA0A-4B42-B6E4-9FE9DD55E9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1D677091-4E3D-9A43-B4F5-AC43053B407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02862F3D-0B94-2540-A399-EC654735AA1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E32A314-95D2-6B47-AB5D-49351C0E9B6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B5AAFE02-64DC-0A48-8F85-6CB587C7690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D7A9557-674B-9B44-AE98-2B49C703EE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30E2E9-8915-1048-85F6-D57C0BA3B74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34235106-1ABF-D943-B06B-737139F1EE6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931CF9B3-336D-594C-BDAA-2A97F8540CE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8E39E5B-91B6-534F-9E53-0E1B3A1A2C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731560F-49BE-E444-B371-6A25FD99073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940E4797-14DA-5D4A-986E-EC5028709B8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D2FC8D7-B023-3A41-B2B2-53B2D99D406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DA940AD-E6CA-7144-A181-414F25A176F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0F90B60-A958-F644-96CF-D1F5EA2AEC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D83D9A7-054A-BD4C-B996-D30DCC56CCA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672465D0-A345-6F41-8C48-96A83221082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70AFCA19-33D2-AD47-9D99-F9E3EC08295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1C2F56C7-D92E-634D-BFD2-0E6950C6653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333DAEAA-FBFF-6F48-8FBA-725F4387C73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8F4948C-40D8-2545-8B43-5A392A66D5A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B4E8921-07E7-F743-9407-D19031517E0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3D36904-8D6B-D64D-8C63-2155F0D750C9}"/>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CEC6CDCB-45AB-4840-96B1-AC0E5D4A5E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886698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EAR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8297D345-0D41-B341-ACC9-1539BA9D2860}"/>
              </a:ext>
            </a:extLst>
          </p:cNvPr>
          <p:cNvSpPr>
            <a:spLocks noGrp="1" noChangeArrowheads="1"/>
          </p:cNvSpPr>
          <p:nvPr>
            <p:ph idx="1" hasCustomPrompt="1"/>
          </p:nvPr>
        </p:nvSpPr>
        <p:spPr bwMode="auto">
          <a:xfrm>
            <a:off x="218262" y="882192"/>
            <a:ext cx="11763662" cy="554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6F492216-00B3-1F4C-9F96-3F8E039603C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D020A4-AAA0-0E46-8F82-4F2F25AF60DC}"/>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D130AEE6-5840-104D-9047-85BB639F569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67D599FE-2A89-2D4B-85E5-C1902A9C58C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F5F5947A-E089-B54E-845E-2839B7AA059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BE6E3F54-F5B2-804F-BEED-3A9423631C3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47CDF1C8-EB83-7747-A49C-0D3CCBCA36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D9A9826-4297-2547-98A0-74792565186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80BC5C9-0521-8246-AD9C-19D3EB5371F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E2D91EA2-D86E-3943-8BAF-6BB32599DB1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246BBDB-BE64-F24E-B788-3D0D5955959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EF2EED0-D4A2-3C4F-ADD8-F7E494A5E6C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31BCB96-F6B7-C94C-B9FD-6C1937EF179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77C5190-BB3A-934E-8810-42BBEBF286A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46E7BF2A-431D-F247-BA27-83E4763E50D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9A4D1CC-A386-8A41-8139-B1A56CE6C4B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163FDCDA-22EA-E447-B6C1-24931EDB82D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34B15F5F-4F30-164F-9DA4-F87EFD1BB92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3EF0D0-C5B6-1144-BC99-EAFF7B0ED75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4EFF61DF-389D-CA49-A287-4DA0F96714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DDEC7C23-469A-A74C-A65A-CD5371BD1C0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4DCA47C7-9277-3042-9FEC-23CE95F4320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B84F60E3-93CA-0E4E-BCC7-90F0BA9F261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6B55D2B5-4EA6-E44E-9079-A848111317F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8869034D-65D2-AD46-8241-0FE09662FEB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7F1F394-4E22-234D-BFFC-2500B90F1DB6}"/>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6072B3-E16B-954C-937B-B44A7640B63F}"/>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5765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5E6F"/>
              </a:solidFill>
            </a:endParaRPr>
          </a:p>
        </p:txBody>
      </p:sp>
      <p:sp>
        <p:nvSpPr>
          <p:cNvPr id="9" name="Rectangle 8"/>
          <p:cNvSpPr/>
          <p:nvPr userDrawn="1"/>
        </p:nvSpPr>
        <p:spPr>
          <a:xfrm flipH="1">
            <a:off x="4686300"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dirty="0">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dirty="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255041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0">
              <a:defRPr baseline="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25798968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image" Target="../media/image3.png"/><Relationship Id="rId18" Type="http://schemas.openxmlformats.org/officeDocument/2006/relationships/image" Target="../media/image8.png"/><Relationship Id="rId26" Type="http://schemas.openxmlformats.org/officeDocument/2006/relationships/image" Target="../media/image16.png"/><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7.xml"/><Relationship Id="rId12" Type="http://schemas.openxmlformats.org/officeDocument/2006/relationships/image" Target="../media/image2.png"/><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38" Type="http://schemas.openxmlformats.org/officeDocument/2006/relationships/image" Target="../media/image28.png"/><Relationship Id="rId2" Type="http://schemas.openxmlformats.org/officeDocument/2006/relationships/slideLayout" Target="../slideLayouts/slideLayout2.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24" Type="http://schemas.openxmlformats.org/officeDocument/2006/relationships/image" Target="../media/image14.png"/><Relationship Id="rId32" Type="http://schemas.openxmlformats.org/officeDocument/2006/relationships/image" Target="../media/image22.png"/><Relationship Id="rId37" Type="http://schemas.openxmlformats.org/officeDocument/2006/relationships/image" Target="../media/image27.png"/><Relationship Id="rId5" Type="http://schemas.openxmlformats.org/officeDocument/2006/relationships/slideLayout" Target="../slideLayouts/slideLayout5.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theme" Target="../theme/theme1.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theme" Target="../theme/theme2.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0.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3106"/>
            <a:ext cx="11763662" cy="554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4" name="Picture 33"/>
          <p:cNvPicPr>
            <a:picLocks/>
          </p:cNvPicPr>
          <p:nvPr userDrawn="1"/>
        </p:nvPicPr>
        <p:blipFill>
          <a:blip r:embed="rId1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8" name="Picture 37">
            <a:extLst>
              <a:ext uri="{FF2B5EF4-FFF2-40B4-BE49-F238E27FC236}">
                <a16:creationId xmlns:a16="http://schemas.microsoft.com/office/drawing/2014/main" id="{4A98235A-908E-9E4D-97CE-A7BE035FCD9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cxnSp>
        <p:nvCxnSpPr>
          <p:cNvPr id="39" name="Straight Connector 38">
            <a:extLst>
              <a:ext uri="{FF2B5EF4-FFF2-40B4-BE49-F238E27FC236}">
                <a16:creationId xmlns:a16="http://schemas.microsoft.com/office/drawing/2014/main" id="{88D6837A-A6B3-7945-8B79-FE698D2EDBB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178C65F7-2688-B645-B8E3-2B9FAEDF0F36}"/>
              </a:ext>
            </a:extLst>
          </p:cNvPr>
          <p:cNvGrpSpPr/>
          <p:nvPr userDrawn="1"/>
        </p:nvGrpSpPr>
        <p:grpSpPr>
          <a:xfrm>
            <a:off x="226688" y="6572055"/>
            <a:ext cx="9280921" cy="144114"/>
            <a:chOff x="226688" y="6572055"/>
            <a:chExt cx="9280921" cy="144114"/>
          </a:xfrm>
        </p:grpSpPr>
        <p:pic>
          <p:nvPicPr>
            <p:cNvPr id="168" name="Picture 167" descr="at.png">
              <a:extLst>
                <a:ext uri="{FF2B5EF4-FFF2-40B4-BE49-F238E27FC236}">
                  <a16:creationId xmlns:a16="http://schemas.microsoft.com/office/drawing/2014/main" id="{A52E0A18-E273-2242-82E5-C3746DF1D4D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9" name="Picture 168" descr="be.png">
              <a:extLst>
                <a:ext uri="{FF2B5EF4-FFF2-40B4-BE49-F238E27FC236}">
                  <a16:creationId xmlns:a16="http://schemas.microsoft.com/office/drawing/2014/main" id="{EA2130B9-A9A0-6046-AD1D-70D5050D0CB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0" name="Picture 169" descr="ch.png">
              <a:extLst>
                <a:ext uri="{FF2B5EF4-FFF2-40B4-BE49-F238E27FC236}">
                  <a16:creationId xmlns:a16="http://schemas.microsoft.com/office/drawing/2014/main" id="{53F85A0B-24AA-4C4E-ABE5-4F432092D18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1" name="Picture 170" descr="cz.png">
              <a:extLst>
                <a:ext uri="{FF2B5EF4-FFF2-40B4-BE49-F238E27FC236}">
                  <a16:creationId xmlns:a16="http://schemas.microsoft.com/office/drawing/2014/main" id="{98789C69-E55F-0F45-9211-C5F72045977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2" name="Picture 171" descr="de.png">
              <a:extLst>
                <a:ext uri="{FF2B5EF4-FFF2-40B4-BE49-F238E27FC236}">
                  <a16:creationId xmlns:a16="http://schemas.microsoft.com/office/drawing/2014/main" id="{E070005B-481E-D14C-ADCA-B91B537738E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3" name="Picture 172" descr="dk.png">
              <a:extLst>
                <a:ext uri="{FF2B5EF4-FFF2-40B4-BE49-F238E27FC236}">
                  <a16:creationId xmlns:a16="http://schemas.microsoft.com/office/drawing/2014/main" id="{C7708920-5A91-8A40-B2E4-CFBDBCF5C3F7}"/>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4" name="Picture 173" descr="ee.png">
              <a:extLst>
                <a:ext uri="{FF2B5EF4-FFF2-40B4-BE49-F238E27FC236}">
                  <a16:creationId xmlns:a16="http://schemas.microsoft.com/office/drawing/2014/main" id="{D55A5191-7187-794E-BE28-1FBD0687C40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5" name="Picture 174" descr="es.png">
              <a:extLst>
                <a:ext uri="{FF2B5EF4-FFF2-40B4-BE49-F238E27FC236}">
                  <a16:creationId xmlns:a16="http://schemas.microsoft.com/office/drawing/2014/main" id="{3BB24710-F05A-5241-A7A5-13323166077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6" name="Picture 175" descr="fi.png">
              <a:extLst>
                <a:ext uri="{FF2B5EF4-FFF2-40B4-BE49-F238E27FC236}">
                  <a16:creationId xmlns:a16="http://schemas.microsoft.com/office/drawing/2014/main" id="{7BA315E5-0C31-FB43-B1BB-DAE9140A283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7" name="Picture 176" descr="fr.png">
              <a:extLst>
                <a:ext uri="{FF2B5EF4-FFF2-40B4-BE49-F238E27FC236}">
                  <a16:creationId xmlns:a16="http://schemas.microsoft.com/office/drawing/2014/main" id="{0FC36517-5A08-C543-BCFD-0A6FC61CFD6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8" name="Picture 177" descr="gr.png">
              <a:extLst>
                <a:ext uri="{FF2B5EF4-FFF2-40B4-BE49-F238E27FC236}">
                  <a16:creationId xmlns:a16="http://schemas.microsoft.com/office/drawing/2014/main" id="{A443BDCF-5161-0C41-9887-20261585DA7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9" name="Picture 178" descr="hu.png">
              <a:extLst>
                <a:ext uri="{FF2B5EF4-FFF2-40B4-BE49-F238E27FC236}">
                  <a16:creationId xmlns:a16="http://schemas.microsoft.com/office/drawing/2014/main" id="{CEC53681-F54F-E24D-BE98-D13C771C501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0" name="Picture 179" descr="ie.png">
              <a:extLst>
                <a:ext uri="{FF2B5EF4-FFF2-40B4-BE49-F238E27FC236}">
                  <a16:creationId xmlns:a16="http://schemas.microsoft.com/office/drawing/2014/main" id="{9359D085-5B30-2E4E-B347-85C20B9D6B4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1" name="Picture 180" descr="it.png">
              <a:extLst>
                <a:ext uri="{FF2B5EF4-FFF2-40B4-BE49-F238E27FC236}">
                  <a16:creationId xmlns:a16="http://schemas.microsoft.com/office/drawing/2014/main" id="{A073D5AB-0943-7F42-B5CF-66BF3036BE9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2" name="Picture 181" descr="lu.png">
              <a:extLst>
                <a:ext uri="{FF2B5EF4-FFF2-40B4-BE49-F238E27FC236}">
                  <a16:creationId xmlns:a16="http://schemas.microsoft.com/office/drawing/2014/main" id="{B7DB2800-3FBD-0442-AD77-E738DC3DD8A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3" name="Picture 182" descr="nl.png">
              <a:extLst>
                <a:ext uri="{FF2B5EF4-FFF2-40B4-BE49-F238E27FC236}">
                  <a16:creationId xmlns:a16="http://schemas.microsoft.com/office/drawing/2014/main" id="{6A7883EB-A595-5042-AA17-1BBBEE45C1B5}"/>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4" name="Picture 183" descr="no.png">
              <a:extLst>
                <a:ext uri="{FF2B5EF4-FFF2-40B4-BE49-F238E27FC236}">
                  <a16:creationId xmlns:a16="http://schemas.microsoft.com/office/drawing/2014/main" id="{AED34C86-2E21-3846-A864-D7403FCD8147}"/>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5" name="Picture 184" descr="pl.png">
              <a:extLst>
                <a:ext uri="{FF2B5EF4-FFF2-40B4-BE49-F238E27FC236}">
                  <a16:creationId xmlns:a16="http://schemas.microsoft.com/office/drawing/2014/main" id="{D19C51F3-6334-D642-91C7-AAA1F283651D}"/>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6" name="Picture 185" descr="pt.png">
              <a:extLst>
                <a:ext uri="{FF2B5EF4-FFF2-40B4-BE49-F238E27FC236}">
                  <a16:creationId xmlns:a16="http://schemas.microsoft.com/office/drawing/2014/main" id="{241CD090-4E5A-8644-9DE6-E31D3F604077}"/>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7" name="Picture 186" descr="ro.png">
              <a:extLst>
                <a:ext uri="{FF2B5EF4-FFF2-40B4-BE49-F238E27FC236}">
                  <a16:creationId xmlns:a16="http://schemas.microsoft.com/office/drawing/2014/main" id="{AE18BFF2-64F5-9B40-9020-4FC4CB94AD2D}"/>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8" name="Picture 187" descr="se.png">
              <a:extLst>
                <a:ext uri="{FF2B5EF4-FFF2-40B4-BE49-F238E27FC236}">
                  <a16:creationId xmlns:a16="http://schemas.microsoft.com/office/drawing/2014/main" id="{1D7DFFBC-E3F0-8641-80CA-05B02B6FDFAD}"/>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9" name="Picture 188" descr="uk.png">
              <a:extLst>
                <a:ext uri="{FF2B5EF4-FFF2-40B4-BE49-F238E27FC236}">
                  <a16:creationId xmlns:a16="http://schemas.microsoft.com/office/drawing/2014/main" id="{32FDEBBE-7B6A-4042-8476-2020352869D4}"/>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0" name="Picture 189" descr="ca.png">
              <a:extLst>
                <a:ext uri="{FF2B5EF4-FFF2-40B4-BE49-F238E27FC236}">
                  <a16:creationId xmlns:a16="http://schemas.microsoft.com/office/drawing/2014/main" id="{FBEED6DD-52B4-7A42-B5EC-2A2D71DACB51}"/>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1" name="Picture 190">
              <a:extLst>
                <a:ext uri="{FF2B5EF4-FFF2-40B4-BE49-F238E27FC236}">
                  <a16:creationId xmlns:a16="http://schemas.microsoft.com/office/drawing/2014/main" id="{5A2C547D-F2C2-E54F-9736-136FAB167EA9}"/>
                </a:ext>
              </a:extLst>
            </p:cNvPr>
            <p:cNvPicPr>
              <a:picLocks noChangeAspect="1"/>
            </p:cNvPicPr>
            <p:nvPr userDrawn="1"/>
          </p:nvPicPr>
          <p:blipFill>
            <a:blip r:embed="rId3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2" name="Picture 191" descr="si.png">
              <a:extLst>
                <a:ext uri="{FF2B5EF4-FFF2-40B4-BE49-F238E27FC236}">
                  <a16:creationId xmlns:a16="http://schemas.microsoft.com/office/drawing/2014/main" id="{614673E0-AB0A-1241-B7C2-A6F982B41D96}"/>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cSld>
  <p:clrMap bg1="lt1" tx1="dk1" bg2="lt2" tx2="dk2" accent1="accent1" accent2="accent2" accent3="accent3" accent4="accent4" accent5="accent5" accent6="accent6" hlink="hlink" folHlink="folHlink"/>
  <p:sldLayoutIdLst>
    <p:sldLayoutId id="2147487136" r:id="rId1"/>
    <p:sldLayoutId id="2147487130" r:id="rId2"/>
    <p:sldLayoutId id="2147487090" r:id="rId3"/>
    <p:sldLayoutId id="2147487033" r:id="rId4"/>
    <p:sldLayoutId id="2147487035" r:id="rId5"/>
    <p:sldLayoutId id="2147487096" r:id="rId6"/>
    <p:sldLayoutId id="2147487125" r:id="rId7"/>
    <p:sldLayoutId id="2147487142" r:id="rId8"/>
    <p:sldLayoutId id="2147487143" r:id="rId9"/>
  </p:sldLayoutIdLst>
  <p:hf sldNum="0" hdr="0" dt="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8918"/>
            <a:ext cx="11763662" cy="552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4" name="Picture 33"/>
          <p:cNvPicPr>
            <a:picLocks/>
          </p:cNvPicPr>
          <p:nvPr userDrawn="1"/>
        </p:nvPicPr>
        <p:blipFill>
          <a:blip r:embed="rId4"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ormAutofit/>
          </a:bodyPr>
          <a:lstStyle/>
          <a:p>
            <a:r>
              <a:rPr lang="en-GB" noProof="0"/>
              <a:t>CLICK TO EDIT MASTER TITLE STYLE</a:t>
            </a:r>
          </a:p>
        </p:txBody>
      </p:sp>
      <p:pic>
        <p:nvPicPr>
          <p:cNvPr id="37" name="Picture 36">
            <a:extLst>
              <a:ext uri="{FF2B5EF4-FFF2-40B4-BE49-F238E27FC236}">
                <a16:creationId xmlns:a16="http://schemas.microsoft.com/office/drawing/2014/main" id="{9194957C-8731-DE4C-83AD-724558FB1C0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65" name="Group 164">
            <a:extLst>
              <a:ext uri="{FF2B5EF4-FFF2-40B4-BE49-F238E27FC236}">
                <a16:creationId xmlns:a16="http://schemas.microsoft.com/office/drawing/2014/main" id="{EF1A1700-92FB-6445-B55E-4BB5B7CD5FC6}"/>
              </a:ext>
            </a:extLst>
          </p:cNvPr>
          <p:cNvGrpSpPr/>
          <p:nvPr userDrawn="1"/>
        </p:nvGrpSpPr>
        <p:grpSpPr>
          <a:xfrm>
            <a:off x="226688" y="6572055"/>
            <a:ext cx="9280921" cy="144114"/>
            <a:chOff x="226688" y="6572055"/>
            <a:chExt cx="9280921" cy="144114"/>
          </a:xfrm>
        </p:grpSpPr>
        <p:pic>
          <p:nvPicPr>
            <p:cNvPr id="166" name="Picture 165" descr="at.png">
              <a:extLst>
                <a:ext uri="{FF2B5EF4-FFF2-40B4-BE49-F238E27FC236}">
                  <a16:creationId xmlns:a16="http://schemas.microsoft.com/office/drawing/2014/main" id="{EEC49457-8255-6247-8B35-6C236A81013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7" name="Picture 166" descr="be.png">
              <a:extLst>
                <a:ext uri="{FF2B5EF4-FFF2-40B4-BE49-F238E27FC236}">
                  <a16:creationId xmlns:a16="http://schemas.microsoft.com/office/drawing/2014/main" id="{C8C3555C-6F97-5340-923D-FB1BEA234E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68" name="Picture 167" descr="ch.png">
              <a:extLst>
                <a:ext uri="{FF2B5EF4-FFF2-40B4-BE49-F238E27FC236}">
                  <a16:creationId xmlns:a16="http://schemas.microsoft.com/office/drawing/2014/main" id="{CFAC6D5E-E6F0-3248-9A39-C702C4664C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69" name="Picture 168" descr="cz.png">
              <a:extLst>
                <a:ext uri="{FF2B5EF4-FFF2-40B4-BE49-F238E27FC236}">
                  <a16:creationId xmlns:a16="http://schemas.microsoft.com/office/drawing/2014/main" id="{B52857C4-9738-1E48-9CBC-FF7549A4EF6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0" name="Picture 169" descr="de.png">
              <a:extLst>
                <a:ext uri="{FF2B5EF4-FFF2-40B4-BE49-F238E27FC236}">
                  <a16:creationId xmlns:a16="http://schemas.microsoft.com/office/drawing/2014/main" id="{F42AB927-96C0-D84F-AE59-99B3C5C3513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1" name="Picture 170" descr="dk.png">
              <a:extLst>
                <a:ext uri="{FF2B5EF4-FFF2-40B4-BE49-F238E27FC236}">
                  <a16:creationId xmlns:a16="http://schemas.microsoft.com/office/drawing/2014/main" id="{67279B20-7639-B84C-938E-1A743D4C36A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2" name="Picture 171" descr="ee.png">
              <a:extLst>
                <a:ext uri="{FF2B5EF4-FFF2-40B4-BE49-F238E27FC236}">
                  <a16:creationId xmlns:a16="http://schemas.microsoft.com/office/drawing/2014/main" id="{7364A940-ED46-4A45-965A-D84DFB5CD02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3" name="Picture 172" descr="es.png">
              <a:extLst>
                <a:ext uri="{FF2B5EF4-FFF2-40B4-BE49-F238E27FC236}">
                  <a16:creationId xmlns:a16="http://schemas.microsoft.com/office/drawing/2014/main" id="{16B9D2EB-4E49-464D-9060-0CCB59C1D73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4" name="Picture 173" descr="fi.png">
              <a:extLst>
                <a:ext uri="{FF2B5EF4-FFF2-40B4-BE49-F238E27FC236}">
                  <a16:creationId xmlns:a16="http://schemas.microsoft.com/office/drawing/2014/main" id="{91C8A21A-5ABE-D44C-A072-7506546F00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5" name="Picture 174" descr="fr.png">
              <a:extLst>
                <a:ext uri="{FF2B5EF4-FFF2-40B4-BE49-F238E27FC236}">
                  <a16:creationId xmlns:a16="http://schemas.microsoft.com/office/drawing/2014/main" id="{61ABAF23-03D4-E446-AFC1-6DCCEFB3D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6" name="Picture 175" descr="gr.png">
              <a:extLst>
                <a:ext uri="{FF2B5EF4-FFF2-40B4-BE49-F238E27FC236}">
                  <a16:creationId xmlns:a16="http://schemas.microsoft.com/office/drawing/2014/main" id="{84D6CD89-9E40-FF4C-8136-C2911C32839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7" name="Picture 176" descr="hu.png">
              <a:extLst>
                <a:ext uri="{FF2B5EF4-FFF2-40B4-BE49-F238E27FC236}">
                  <a16:creationId xmlns:a16="http://schemas.microsoft.com/office/drawing/2014/main" id="{DE15D156-E845-E240-97B3-864BBB8DE7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78" name="Picture 177" descr="ie.png">
              <a:extLst>
                <a:ext uri="{FF2B5EF4-FFF2-40B4-BE49-F238E27FC236}">
                  <a16:creationId xmlns:a16="http://schemas.microsoft.com/office/drawing/2014/main" id="{D1A196E5-5A1C-4B46-81D6-71591EF4FA6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79" name="Picture 178" descr="it.png">
              <a:extLst>
                <a:ext uri="{FF2B5EF4-FFF2-40B4-BE49-F238E27FC236}">
                  <a16:creationId xmlns:a16="http://schemas.microsoft.com/office/drawing/2014/main" id="{87971AD1-3EEA-3747-8F78-463B92B8305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0" name="Picture 179" descr="lu.png">
              <a:extLst>
                <a:ext uri="{FF2B5EF4-FFF2-40B4-BE49-F238E27FC236}">
                  <a16:creationId xmlns:a16="http://schemas.microsoft.com/office/drawing/2014/main" id="{8115CCE6-C83E-F043-A0D1-E9F3CC5A5F1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1" name="Picture 180" descr="nl.png">
              <a:extLst>
                <a:ext uri="{FF2B5EF4-FFF2-40B4-BE49-F238E27FC236}">
                  <a16:creationId xmlns:a16="http://schemas.microsoft.com/office/drawing/2014/main" id="{617A95D2-ABC0-7943-984C-B36FF90878A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2" name="Picture 181" descr="no.png">
              <a:extLst>
                <a:ext uri="{FF2B5EF4-FFF2-40B4-BE49-F238E27FC236}">
                  <a16:creationId xmlns:a16="http://schemas.microsoft.com/office/drawing/2014/main" id="{8F31B59C-2E1A-AA4C-A6EB-7E3885C37D9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3" name="Picture 182" descr="pl.png">
              <a:extLst>
                <a:ext uri="{FF2B5EF4-FFF2-40B4-BE49-F238E27FC236}">
                  <a16:creationId xmlns:a16="http://schemas.microsoft.com/office/drawing/2014/main" id="{0A65D069-8346-B348-8106-42F07F76A8F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4" name="Picture 183" descr="pt.png">
              <a:extLst>
                <a:ext uri="{FF2B5EF4-FFF2-40B4-BE49-F238E27FC236}">
                  <a16:creationId xmlns:a16="http://schemas.microsoft.com/office/drawing/2014/main" id="{B7F2677F-5B46-FE40-8CE4-5E04FE0E73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5" name="Picture 184" descr="ro.png">
              <a:extLst>
                <a:ext uri="{FF2B5EF4-FFF2-40B4-BE49-F238E27FC236}">
                  <a16:creationId xmlns:a16="http://schemas.microsoft.com/office/drawing/2014/main" id="{D9EF3265-FE1F-6C4C-BD50-90D174F1E6E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6" name="Picture 185" descr="se.png">
              <a:extLst>
                <a:ext uri="{FF2B5EF4-FFF2-40B4-BE49-F238E27FC236}">
                  <a16:creationId xmlns:a16="http://schemas.microsoft.com/office/drawing/2014/main" id="{C8B182A9-201C-7C42-A5A3-F9778D90764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7" name="Picture 186" descr="uk.png">
              <a:extLst>
                <a:ext uri="{FF2B5EF4-FFF2-40B4-BE49-F238E27FC236}">
                  <a16:creationId xmlns:a16="http://schemas.microsoft.com/office/drawing/2014/main" id="{DCCA2FD8-EA64-3048-95C1-2F517C24B29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88" name="Picture 187" descr="ca.png">
              <a:extLst>
                <a:ext uri="{FF2B5EF4-FFF2-40B4-BE49-F238E27FC236}">
                  <a16:creationId xmlns:a16="http://schemas.microsoft.com/office/drawing/2014/main" id="{4B641A7A-D419-784E-8E18-227B243C914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89" name="Picture 188">
              <a:extLst>
                <a:ext uri="{FF2B5EF4-FFF2-40B4-BE49-F238E27FC236}">
                  <a16:creationId xmlns:a16="http://schemas.microsoft.com/office/drawing/2014/main" id="{9069DDE4-FAA9-6940-AEFC-6EFBCBF29936}"/>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0" name="Picture 189" descr="si.png">
              <a:extLst>
                <a:ext uri="{FF2B5EF4-FFF2-40B4-BE49-F238E27FC236}">
                  <a16:creationId xmlns:a16="http://schemas.microsoft.com/office/drawing/2014/main" id="{774A8E6C-76BF-F04F-93C6-6758EF16B66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122845605"/>
      </p:ext>
    </p:extLst>
  </p:cSld>
  <p:clrMap bg1="lt1" tx1="dk1" bg2="lt2" tx2="dk2" accent1="accent1" accent2="accent2" accent3="accent3" accent4="accent4" accent5="accent5" accent6="accent6" hlink="hlink" folHlink="folHlink"/>
  <p:sldLayoutIdLst>
    <p:sldLayoutId id="2147487134" r:id="rId1"/>
  </p:sldLayoutIdLst>
  <p:hf sldNum="0" hdr="0" dt="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hyperlink" Target="https://drought.unl.edu/droughtmonitoring/SPI/SPIProgram.aspx" TargetMode="External"/><Relationship Id="rId1" Type="http://schemas.openxmlformats.org/officeDocument/2006/relationships/slideLayout" Target="../slideLayouts/slideLayout9.xml"/><Relationship Id="rId4" Type="http://schemas.openxmlformats.org/officeDocument/2006/relationships/image" Target="../media/image42.emf"/></Relationships>
</file>

<file path=ppt/slides/_rels/slide16.xml.rels><?xml version="1.0" encoding="UTF-8" standalone="yes"?>
<Relationships xmlns="http://schemas.openxmlformats.org/package/2006/relationships"><Relationship Id="rId2" Type="http://schemas.openxmlformats.org/officeDocument/2006/relationships/hyperlink" Target="https://edo.jrc.ec.europa.eu/documents/factsheets/factsheet_spi.pdf" TargetMode="Externa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fao.org/" TargetMode="Externa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2508-10A6-8945-A31B-FB5133FA3685}"/>
              </a:ext>
            </a:extLst>
          </p:cNvPr>
          <p:cNvSpPr>
            <a:spLocks noGrp="1"/>
          </p:cNvSpPr>
          <p:nvPr>
            <p:ph type="title"/>
          </p:nvPr>
        </p:nvSpPr>
        <p:spPr/>
        <p:txBody>
          <a:bodyPr/>
          <a:lstStyle/>
          <a:p>
            <a:pPr algn="ctr"/>
            <a:r>
              <a:rPr lang="en-GB" dirty="0"/>
              <a:t>SATELLITE-BASED DROUGHT INDICATORS AND INDICES </a:t>
            </a:r>
          </a:p>
        </p:txBody>
      </p:sp>
      <p:sp>
        <p:nvSpPr>
          <p:cNvPr id="3" name="Text Placeholder 2">
            <a:extLst>
              <a:ext uri="{FF2B5EF4-FFF2-40B4-BE49-F238E27FC236}">
                <a16:creationId xmlns:a16="http://schemas.microsoft.com/office/drawing/2014/main" id="{4EA6F978-949D-1140-97B1-417FBE445B11}"/>
              </a:ext>
            </a:extLst>
          </p:cNvPr>
          <p:cNvSpPr>
            <a:spLocks noGrp="1"/>
          </p:cNvSpPr>
          <p:nvPr>
            <p:ph type="body" sz="quarter" idx="10"/>
          </p:nvPr>
        </p:nvSpPr>
        <p:spPr>
          <a:xfrm>
            <a:off x="9365005" y="4965700"/>
            <a:ext cx="2594803" cy="1441128"/>
          </a:xfrm>
        </p:spPr>
        <p:txBody>
          <a:bodyPr/>
          <a:lstStyle/>
          <a:p>
            <a:r>
              <a:rPr lang="nl-NL" dirty="0"/>
              <a:t>Suhyb Salama, University of Twente</a:t>
            </a:r>
          </a:p>
        </p:txBody>
      </p:sp>
    </p:spTree>
    <p:extLst>
      <p:ext uri="{BB962C8B-B14F-4D97-AF65-F5344CB8AC3E}">
        <p14:creationId xmlns:p14="http://schemas.microsoft.com/office/powerpoint/2010/main" val="57441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80267-BDB2-4E5C-A0E3-067EF3140768}"/>
              </a:ext>
            </a:extLst>
          </p:cNvPr>
          <p:cNvSpPr>
            <a:spLocks noGrp="1"/>
          </p:cNvSpPr>
          <p:nvPr>
            <p:ph type="title"/>
          </p:nvPr>
        </p:nvSpPr>
        <p:spPr/>
        <p:txBody>
          <a:bodyPr/>
          <a:lstStyle/>
          <a:p>
            <a:r>
              <a:rPr lang="en-GB" dirty="0"/>
              <a:t>Methods for estimating uncertainty </a:t>
            </a:r>
          </a:p>
        </p:txBody>
      </p:sp>
      <p:sp>
        <p:nvSpPr>
          <p:cNvPr id="3" name="Content Placeholder 2">
            <a:extLst>
              <a:ext uri="{FF2B5EF4-FFF2-40B4-BE49-F238E27FC236}">
                <a16:creationId xmlns:a16="http://schemas.microsoft.com/office/drawing/2014/main" id="{44906C47-796A-48AA-B07E-1A2E206B6608}"/>
              </a:ext>
            </a:extLst>
          </p:cNvPr>
          <p:cNvSpPr>
            <a:spLocks noGrp="1"/>
          </p:cNvSpPr>
          <p:nvPr>
            <p:ph idx="1"/>
          </p:nvPr>
        </p:nvSpPr>
        <p:spPr/>
        <p:txBody>
          <a:bodyPr/>
          <a:lstStyle/>
          <a:p>
            <a:endParaRPr lang="en-GB" dirty="0"/>
          </a:p>
          <a:p>
            <a:endParaRPr lang="en-GB" dirty="0"/>
          </a:p>
          <a:p>
            <a:r>
              <a:rPr lang="en-GB" dirty="0"/>
              <a:t>There are three methods to evaluate uncertainty: one is scalar (bias, RMSE) and the other two are based on estimating the probability distribution function (PDF) of measurements and/or the residuals.</a:t>
            </a:r>
          </a:p>
          <a:p>
            <a:endParaRPr lang="en-GB" dirty="0"/>
          </a:p>
        </p:txBody>
      </p:sp>
      <p:sp>
        <p:nvSpPr>
          <p:cNvPr id="4" name="Rectangle 3">
            <a:extLst>
              <a:ext uri="{FF2B5EF4-FFF2-40B4-BE49-F238E27FC236}">
                <a16:creationId xmlns:a16="http://schemas.microsoft.com/office/drawing/2014/main" id="{B4126CBD-1706-4417-A75F-1372E75A1D00}"/>
              </a:ext>
            </a:extLst>
          </p:cNvPr>
          <p:cNvSpPr/>
          <p:nvPr/>
        </p:nvSpPr>
        <p:spPr>
          <a:xfrm>
            <a:off x="340469" y="2733473"/>
            <a:ext cx="3501957" cy="226654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800" dirty="0"/>
              <a:t>Scalar</a:t>
            </a:r>
          </a:p>
          <a:p>
            <a:r>
              <a:rPr lang="en-GB" sz="1800" dirty="0"/>
              <a:t>Using in-situ measurements matching satellite observation in time and location (matchups)</a:t>
            </a:r>
          </a:p>
          <a:p>
            <a:endParaRPr lang="en-GB" sz="1800" dirty="0"/>
          </a:p>
          <a:p>
            <a:endParaRPr lang="en-GB" sz="1800" dirty="0"/>
          </a:p>
        </p:txBody>
      </p:sp>
      <p:sp>
        <p:nvSpPr>
          <p:cNvPr id="5" name="Rectangle 4">
            <a:extLst>
              <a:ext uri="{FF2B5EF4-FFF2-40B4-BE49-F238E27FC236}">
                <a16:creationId xmlns:a16="http://schemas.microsoft.com/office/drawing/2014/main" id="{09D2C7F4-5263-451B-97DC-812646596C8B}"/>
              </a:ext>
            </a:extLst>
          </p:cNvPr>
          <p:cNvSpPr/>
          <p:nvPr/>
        </p:nvSpPr>
        <p:spPr>
          <a:xfrm>
            <a:off x="4147226" y="2733473"/>
            <a:ext cx="3501957" cy="2266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t>Type A</a:t>
            </a:r>
          </a:p>
          <a:p>
            <a:r>
              <a:rPr lang="en-GB" sz="1800" dirty="0"/>
              <a:t>PDF is derived from an observed frequency distribution (e.g., high frequency in-situ measurement). </a:t>
            </a:r>
          </a:p>
          <a:p>
            <a:r>
              <a:rPr lang="en-GB" sz="1800" dirty="0"/>
              <a:t>It should not be mixed with multi sensor observations!</a:t>
            </a:r>
          </a:p>
        </p:txBody>
      </p:sp>
      <p:sp>
        <p:nvSpPr>
          <p:cNvPr id="6" name="Rectangle 5">
            <a:extLst>
              <a:ext uri="{FF2B5EF4-FFF2-40B4-BE49-F238E27FC236}">
                <a16:creationId xmlns:a16="http://schemas.microsoft.com/office/drawing/2014/main" id="{2926A9E7-86A1-4B33-AB83-B2C9AA02AE10}"/>
              </a:ext>
            </a:extLst>
          </p:cNvPr>
          <p:cNvSpPr/>
          <p:nvPr/>
        </p:nvSpPr>
        <p:spPr>
          <a:xfrm>
            <a:off x="7953983" y="2733473"/>
            <a:ext cx="3501957" cy="226654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800" dirty="0"/>
              <a:t>Type B</a:t>
            </a:r>
          </a:p>
          <a:p>
            <a:r>
              <a:rPr lang="en-GB" sz="1800" dirty="0"/>
              <a:t>PDF is assumed from known distribution (assumed): related to model-parametrisation setup, provides pixel-by pixel estimates, but these are somehow biased!!!</a:t>
            </a:r>
          </a:p>
        </p:txBody>
      </p:sp>
    </p:spTree>
    <p:extLst>
      <p:ext uri="{BB962C8B-B14F-4D97-AF65-F5344CB8AC3E}">
        <p14:creationId xmlns:p14="http://schemas.microsoft.com/office/powerpoint/2010/main" val="2386970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49A7A-ADD4-4124-A20D-BD73CDB69443}"/>
              </a:ext>
            </a:extLst>
          </p:cNvPr>
          <p:cNvSpPr>
            <a:spLocks noGrp="1"/>
          </p:cNvSpPr>
          <p:nvPr>
            <p:ph type="title"/>
          </p:nvPr>
        </p:nvSpPr>
        <p:spPr/>
        <p:txBody>
          <a:bodyPr/>
          <a:lstStyle/>
          <a:p>
            <a:r>
              <a:rPr lang="en-GB" dirty="0"/>
              <a:t>Scalar method using Match ups</a:t>
            </a:r>
          </a:p>
        </p:txBody>
      </p:sp>
      <p:sp>
        <p:nvSpPr>
          <p:cNvPr id="3" name="Content Placeholder 2">
            <a:extLst>
              <a:ext uri="{FF2B5EF4-FFF2-40B4-BE49-F238E27FC236}">
                <a16:creationId xmlns:a16="http://schemas.microsoft.com/office/drawing/2014/main" id="{BE25FE9A-2980-4065-A191-3415F1DF28DC}"/>
              </a:ext>
            </a:extLst>
          </p:cNvPr>
          <p:cNvSpPr>
            <a:spLocks noGrp="1"/>
          </p:cNvSpPr>
          <p:nvPr>
            <p:ph idx="1"/>
          </p:nvPr>
        </p:nvSpPr>
        <p:spPr>
          <a:xfrm>
            <a:off x="218262" y="1095270"/>
            <a:ext cx="6007440" cy="5333513"/>
          </a:xfrm>
        </p:spPr>
        <p:txBody>
          <a:bodyPr/>
          <a:lstStyle/>
          <a:p>
            <a:endParaRPr lang="en-GB" dirty="0"/>
          </a:p>
          <a:p>
            <a:r>
              <a:rPr lang="en-GB" dirty="0"/>
              <a:t>Matchups are defined as the set of pairs of measured and observed values that have the same locations and times of sampling.</a:t>
            </a:r>
          </a:p>
          <a:p>
            <a:endParaRPr lang="en-GB" dirty="0"/>
          </a:p>
          <a:p>
            <a:r>
              <a:rPr lang="en-US" dirty="0"/>
              <a:t>When comparing in-situ (point measurements) with a satellite pixel or model grid, an additional uncertainty component is added, namely the spatial mismatch.</a:t>
            </a:r>
          </a:p>
          <a:p>
            <a:endParaRPr lang="en-GB" dirty="0"/>
          </a:p>
        </p:txBody>
      </p:sp>
      <p:pic>
        <p:nvPicPr>
          <p:cNvPr id="4" name="Picture 3">
            <a:extLst>
              <a:ext uri="{FF2B5EF4-FFF2-40B4-BE49-F238E27FC236}">
                <a16:creationId xmlns:a16="http://schemas.microsoft.com/office/drawing/2014/main" id="{08A412C1-0F23-4CE3-A7EB-725B10F75A94}"/>
              </a:ext>
            </a:extLst>
          </p:cNvPr>
          <p:cNvPicPr>
            <a:picLocks noChangeAspect="1"/>
          </p:cNvPicPr>
          <p:nvPr/>
        </p:nvPicPr>
        <p:blipFill>
          <a:blip r:embed="rId2"/>
          <a:stretch>
            <a:fillRect/>
          </a:stretch>
        </p:blipFill>
        <p:spPr>
          <a:xfrm>
            <a:off x="5901447" y="1218747"/>
            <a:ext cx="5373405" cy="4874394"/>
          </a:xfrm>
          <a:prstGeom prst="rect">
            <a:avLst/>
          </a:prstGeom>
        </p:spPr>
      </p:pic>
    </p:spTree>
    <p:extLst>
      <p:ext uri="{BB962C8B-B14F-4D97-AF65-F5344CB8AC3E}">
        <p14:creationId xmlns:p14="http://schemas.microsoft.com/office/powerpoint/2010/main" val="1898640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E7D47-1487-4663-AB24-CE81C12F0FA2}"/>
              </a:ext>
            </a:extLst>
          </p:cNvPr>
          <p:cNvSpPr>
            <a:spLocks noGrp="1"/>
          </p:cNvSpPr>
          <p:nvPr>
            <p:ph type="title"/>
          </p:nvPr>
        </p:nvSpPr>
        <p:spPr/>
        <p:txBody>
          <a:bodyPr/>
          <a:lstStyle/>
          <a:p>
            <a:r>
              <a:rPr lang="en-GB" dirty="0"/>
              <a:t>Validation with scalar method</a:t>
            </a:r>
          </a:p>
        </p:txBody>
      </p:sp>
      <p:sp>
        <p:nvSpPr>
          <p:cNvPr id="5" name="Content Placeholder 4">
            <a:extLst>
              <a:ext uri="{FF2B5EF4-FFF2-40B4-BE49-F238E27FC236}">
                <a16:creationId xmlns:a16="http://schemas.microsoft.com/office/drawing/2014/main" id="{EE9B8396-C6AA-42A0-8379-325D2FE056F8}"/>
              </a:ext>
            </a:extLst>
          </p:cNvPr>
          <p:cNvSpPr>
            <a:spLocks noGrp="1"/>
          </p:cNvSpPr>
          <p:nvPr>
            <p:ph idx="1"/>
          </p:nvPr>
        </p:nvSpPr>
        <p:spPr>
          <a:xfrm>
            <a:off x="218262" y="883106"/>
            <a:ext cx="7048300" cy="5545677"/>
          </a:xfrm>
        </p:spPr>
        <p:txBody>
          <a:bodyPr/>
          <a:lstStyle/>
          <a:p>
            <a:r>
              <a:rPr lang="en-GB" dirty="0"/>
              <a:t>The comparison of derived satellite values with in-situ measurement is carried out with type 2 regression (always linear regression): estimator sum of the squares of green lines is minimised.</a:t>
            </a:r>
          </a:p>
          <a:p>
            <a:r>
              <a:rPr lang="en-GB" dirty="0"/>
              <a:t>Regression line pass through the centroid of the data 𝜇_𝑥,𝜇_𝑦 and the slope is adjusted to minimise the sum of the squares of the offsets between the line and the data.</a:t>
            </a:r>
          </a:p>
          <a:p>
            <a:endParaRPr lang="en-GB" dirty="0"/>
          </a:p>
          <a:p>
            <a:r>
              <a:rPr lang="en-GB" dirty="0"/>
              <a:t>The validation is carried out for the same physical variables on the x and y axes.</a:t>
            </a:r>
          </a:p>
          <a:p>
            <a:endParaRPr lang="en-GB" dirty="0"/>
          </a:p>
          <a:p>
            <a:r>
              <a:rPr lang="en-GB" dirty="0"/>
              <a:t>Validation produces uncertainty measures or (goodness-of- fit measures): slope and intercept, RMSE, R</a:t>
            </a:r>
            <a:r>
              <a:rPr lang="en-GB" baseline="30000" dirty="0"/>
              <a:t>2</a:t>
            </a:r>
            <a:r>
              <a:rPr lang="en-GB" dirty="0"/>
              <a:t> and bias (mean of differences).</a:t>
            </a:r>
          </a:p>
          <a:p>
            <a:endParaRPr lang="en-GB" dirty="0"/>
          </a:p>
        </p:txBody>
      </p:sp>
      <p:pic>
        <p:nvPicPr>
          <p:cNvPr id="27" name="Picture 26">
            <a:extLst>
              <a:ext uri="{FF2B5EF4-FFF2-40B4-BE49-F238E27FC236}">
                <a16:creationId xmlns:a16="http://schemas.microsoft.com/office/drawing/2014/main" id="{C7B3E14E-F8F7-4625-840D-6B66E2BB7B4A}"/>
              </a:ext>
            </a:extLst>
          </p:cNvPr>
          <p:cNvPicPr>
            <a:picLocks noChangeAspect="1"/>
          </p:cNvPicPr>
          <p:nvPr/>
        </p:nvPicPr>
        <p:blipFill>
          <a:blip r:embed="rId2"/>
          <a:stretch>
            <a:fillRect/>
          </a:stretch>
        </p:blipFill>
        <p:spPr>
          <a:xfrm>
            <a:off x="7373566" y="1598838"/>
            <a:ext cx="3619244" cy="3239271"/>
          </a:xfrm>
          <a:prstGeom prst="rect">
            <a:avLst/>
          </a:prstGeom>
        </p:spPr>
      </p:pic>
    </p:spTree>
    <p:extLst>
      <p:ext uri="{BB962C8B-B14F-4D97-AF65-F5344CB8AC3E}">
        <p14:creationId xmlns:p14="http://schemas.microsoft.com/office/powerpoint/2010/main" val="2364896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A5E308-5A28-4E36-9BBC-A0C1DE542768}"/>
              </a:ext>
            </a:extLst>
          </p:cNvPr>
          <p:cNvSpPr>
            <a:spLocks noGrp="1"/>
          </p:cNvSpPr>
          <p:nvPr>
            <p:ph type="title"/>
          </p:nvPr>
        </p:nvSpPr>
        <p:spPr>
          <a:xfrm>
            <a:off x="218261" y="157324"/>
            <a:ext cx="10113228" cy="553998"/>
          </a:xfrm>
        </p:spPr>
        <p:txBody>
          <a:bodyPr wrap="square" anchor="ctr">
            <a:normAutofit/>
          </a:bodyPr>
          <a:lstStyle/>
          <a:p>
            <a:r>
              <a:rPr lang="en-GB" dirty="0"/>
              <a:t>With reliable indicators we can produce good indices </a:t>
            </a:r>
          </a:p>
        </p:txBody>
      </p:sp>
      <p:pic>
        <p:nvPicPr>
          <p:cNvPr id="5" name="Picture 4" descr="A picture containing satellite&#10;&#10;Description automatically generated">
            <a:extLst>
              <a:ext uri="{FF2B5EF4-FFF2-40B4-BE49-F238E27FC236}">
                <a16:creationId xmlns:a16="http://schemas.microsoft.com/office/drawing/2014/main" id="{08C4686D-518B-4E86-A1CD-705D5B0D6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6243" y="916768"/>
            <a:ext cx="6767804" cy="5272442"/>
          </a:xfrm>
          <a:prstGeom prst="rect">
            <a:avLst/>
          </a:prstGeom>
        </p:spPr>
      </p:pic>
      <p:sp>
        <p:nvSpPr>
          <p:cNvPr id="8" name="TextBox 7">
            <a:extLst>
              <a:ext uri="{FF2B5EF4-FFF2-40B4-BE49-F238E27FC236}">
                <a16:creationId xmlns:a16="http://schemas.microsoft.com/office/drawing/2014/main" id="{69792DA0-4D89-43A9-B554-6EA2195A0145}"/>
              </a:ext>
            </a:extLst>
          </p:cNvPr>
          <p:cNvSpPr txBox="1"/>
          <p:nvPr/>
        </p:nvSpPr>
        <p:spPr>
          <a:xfrm>
            <a:off x="9265708" y="5127680"/>
            <a:ext cx="2293502" cy="938719"/>
          </a:xfrm>
          <a:prstGeom prst="rect">
            <a:avLst/>
          </a:prstGeom>
          <a:noFill/>
        </p:spPr>
        <p:txBody>
          <a:bodyPr wrap="square">
            <a:spAutoFit/>
          </a:bodyPr>
          <a:lstStyle/>
          <a:p>
            <a:r>
              <a:rPr lang="en-GB" sz="1100" dirty="0">
                <a:solidFill>
                  <a:srgbClr val="335E6F"/>
                </a:solidFill>
              </a:rPr>
              <a:t>https://www.esa.int/ESA_Multimedia/Images/2018/11/Galileos_measure_Einsteinian_time_dilation#.YRAyLNnDrBw.link</a:t>
            </a:r>
          </a:p>
        </p:txBody>
      </p:sp>
    </p:spTree>
    <p:extLst>
      <p:ext uri="{BB962C8B-B14F-4D97-AF65-F5344CB8AC3E}">
        <p14:creationId xmlns:p14="http://schemas.microsoft.com/office/powerpoint/2010/main" val="3353148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15272-9B1E-4000-8CE1-0F43BD60B737}"/>
              </a:ext>
            </a:extLst>
          </p:cNvPr>
          <p:cNvSpPr>
            <a:spLocks noGrp="1"/>
          </p:cNvSpPr>
          <p:nvPr>
            <p:ph type="title"/>
          </p:nvPr>
        </p:nvSpPr>
        <p:spPr/>
        <p:txBody>
          <a:bodyPr>
            <a:normAutofit/>
          </a:bodyPr>
          <a:lstStyle/>
          <a:p>
            <a:r>
              <a:rPr lang="en-GB" dirty="0"/>
              <a:t>Meteorological drought indices</a:t>
            </a:r>
          </a:p>
        </p:txBody>
      </p:sp>
      <p:sp>
        <p:nvSpPr>
          <p:cNvPr id="3" name="Content Placeholder 2">
            <a:extLst>
              <a:ext uri="{FF2B5EF4-FFF2-40B4-BE49-F238E27FC236}">
                <a16:creationId xmlns:a16="http://schemas.microsoft.com/office/drawing/2014/main" id="{8C8D27D9-2B3C-481A-88D8-935D80A74EA1}"/>
              </a:ext>
            </a:extLst>
          </p:cNvPr>
          <p:cNvSpPr>
            <a:spLocks noGrp="1"/>
          </p:cNvSpPr>
          <p:nvPr>
            <p:ph idx="1"/>
          </p:nvPr>
        </p:nvSpPr>
        <p:spPr/>
        <p:txBody>
          <a:bodyPr/>
          <a:lstStyle/>
          <a:p>
            <a:pPr>
              <a:buFont typeface="Arial" panose="020B0604020202020204" pitchFamily="34" charset="0"/>
              <a:buChar char="•"/>
            </a:pPr>
            <a:endParaRPr lang="en-GB" dirty="0"/>
          </a:p>
          <a:p>
            <a:pPr indent="0"/>
            <a:r>
              <a:rPr lang="en-GB" dirty="0"/>
              <a:t>The Standardized Precipitation Index (SPI), McKee et al. (1993), is the most widely used meteorological drought index to monitor and follow drought conditions. </a:t>
            </a:r>
          </a:p>
          <a:p>
            <a:pPr indent="0"/>
            <a:endParaRPr lang="en-GB" dirty="0"/>
          </a:p>
          <a:p>
            <a:r>
              <a:rPr lang="en-GB" dirty="0"/>
              <a:t>The World Meteorological Organization has recommended that the SPI be used by all National Meteorological and </a:t>
            </a:r>
          </a:p>
          <a:p>
            <a:r>
              <a:rPr lang="en-GB" dirty="0"/>
              <a:t>Hydrological Services around the world to characterise meteorological droughts (World Meteorological Organization, 2012).</a:t>
            </a:r>
          </a:p>
          <a:p>
            <a:pPr>
              <a:buFont typeface="Arial" panose="020B0604020202020204" pitchFamily="34" charset="0"/>
              <a:buChar char="•"/>
            </a:pPr>
            <a:endParaRPr lang="en-GB" dirty="0"/>
          </a:p>
          <a:p>
            <a:pPr>
              <a:buFont typeface="Arial" panose="020B0604020202020204" pitchFamily="34" charset="0"/>
              <a:buChar char="•"/>
            </a:pPr>
            <a:r>
              <a:rPr lang="en-GB" dirty="0"/>
              <a:t>SPI measures precipitation anomalies at a given location, based on a comparison of observed total precipitation amounts for an accumulation period of interest (e.g., 1, 3, 12, 48 months), with the long-term historic rainfall record for that period.</a:t>
            </a:r>
          </a:p>
          <a:p>
            <a:endParaRPr lang="en-GB" dirty="0"/>
          </a:p>
        </p:txBody>
      </p:sp>
    </p:spTree>
    <p:extLst>
      <p:ext uri="{BB962C8B-B14F-4D97-AF65-F5344CB8AC3E}">
        <p14:creationId xmlns:p14="http://schemas.microsoft.com/office/powerpoint/2010/main" val="3419636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9A2C8-421B-415F-B456-F54E17473277}"/>
              </a:ext>
            </a:extLst>
          </p:cNvPr>
          <p:cNvSpPr>
            <a:spLocks noGrp="1"/>
          </p:cNvSpPr>
          <p:nvPr>
            <p:ph type="title"/>
          </p:nvPr>
        </p:nvSpPr>
        <p:spPr/>
        <p:txBody>
          <a:bodyPr/>
          <a:lstStyle/>
          <a:p>
            <a:r>
              <a:rPr lang="en-GB" dirty="0"/>
              <a:t>Calculation of SPI</a:t>
            </a:r>
          </a:p>
        </p:txBody>
      </p:sp>
      <p:sp>
        <p:nvSpPr>
          <p:cNvPr id="3" name="Content Placeholder 2">
            <a:extLst>
              <a:ext uri="{FF2B5EF4-FFF2-40B4-BE49-F238E27FC236}">
                <a16:creationId xmlns:a16="http://schemas.microsoft.com/office/drawing/2014/main" id="{D9C8EA17-A2AF-456B-9C4E-5C07BE2CC409}"/>
              </a:ext>
            </a:extLst>
          </p:cNvPr>
          <p:cNvSpPr>
            <a:spLocks noGrp="1"/>
          </p:cNvSpPr>
          <p:nvPr>
            <p:ph idx="1"/>
          </p:nvPr>
        </p:nvSpPr>
        <p:spPr>
          <a:xfrm>
            <a:off x="505544" y="894217"/>
            <a:ext cx="6196813" cy="5545677"/>
          </a:xfrm>
        </p:spPr>
        <p:txBody>
          <a:bodyPr/>
          <a:lstStyle/>
          <a:p>
            <a:r>
              <a:rPr lang="en-GB" dirty="0"/>
              <a:t>The historic record is fitted to a probability distribution (that reliably fits the long-term data), which is then transformed into a normal distribution using the inverse CDF method:</a:t>
            </a:r>
          </a:p>
          <a:p>
            <a:endParaRPr lang="en-GB" dirty="0"/>
          </a:p>
          <a:p>
            <a:pPr>
              <a:buFontTx/>
              <a:buChar char="-"/>
            </a:pPr>
            <a:r>
              <a:rPr lang="en-GB" dirty="0"/>
              <a:t>The fitted Gamma PDF is used to compute the Cumulative Distribution Function (CDF).</a:t>
            </a:r>
          </a:p>
          <a:p>
            <a:pPr>
              <a:buFontTx/>
              <a:buChar char="-"/>
            </a:pPr>
            <a:endParaRPr lang="en-GB" dirty="0"/>
          </a:p>
          <a:p>
            <a:pPr>
              <a:buFontTx/>
              <a:buChar char="-"/>
            </a:pPr>
            <a:r>
              <a:rPr lang="en-GB" dirty="0"/>
              <a:t>The CDF is transformed to standardised normal distribution. </a:t>
            </a:r>
          </a:p>
          <a:p>
            <a:pPr>
              <a:buFontTx/>
              <a:buChar char="-"/>
            </a:pPr>
            <a:endParaRPr lang="en-GB" dirty="0"/>
          </a:p>
          <a:p>
            <a:pPr>
              <a:buFontTx/>
              <a:buChar char="-"/>
            </a:pPr>
            <a:r>
              <a:rPr lang="en-GB" dirty="0"/>
              <a:t>You can do it in Excel/coding or use a tool, </a:t>
            </a:r>
            <a:r>
              <a:rPr lang="en-GB" dirty="0">
                <a:hlinkClick r:id="rId2"/>
              </a:rPr>
              <a:t>https://drought.unl.edu/droughtmonitoring/SPI/SPIProgram.aspx</a:t>
            </a:r>
            <a:r>
              <a:rPr lang="en-GB" dirty="0"/>
              <a:t>  </a:t>
            </a:r>
          </a:p>
          <a:p>
            <a:pPr>
              <a:buFontTx/>
              <a:buChar char="-"/>
            </a:pPr>
            <a:endParaRPr lang="en-GB" dirty="0"/>
          </a:p>
          <a:p>
            <a:endParaRPr lang="en-GB" dirty="0"/>
          </a:p>
          <a:p>
            <a:endParaRPr lang="en-GB" dirty="0"/>
          </a:p>
          <a:p>
            <a:endParaRPr lang="en-GB" dirty="0"/>
          </a:p>
        </p:txBody>
      </p:sp>
      <p:pic>
        <p:nvPicPr>
          <p:cNvPr id="15" name="Picture 14">
            <a:extLst>
              <a:ext uri="{FF2B5EF4-FFF2-40B4-BE49-F238E27FC236}">
                <a16:creationId xmlns:a16="http://schemas.microsoft.com/office/drawing/2014/main" id="{8D91C407-6F75-4F1E-93D8-6255A0EC68DA}"/>
              </a:ext>
            </a:extLst>
          </p:cNvPr>
          <p:cNvPicPr>
            <a:picLocks noChangeAspect="1"/>
          </p:cNvPicPr>
          <p:nvPr/>
        </p:nvPicPr>
        <p:blipFill>
          <a:blip r:embed="rId3"/>
          <a:stretch>
            <a:fillRect/>
          </a:stretch>
        </p:blipFill>
        <p:spPr>
          <a:xfrm>
            <a:off x="6559687" y="-104093"/>
            <a:ext cx="4386538" cy="3289904"/>
          </a:xfrm>
          <a:prstGeom prst="rect">
            <a:avLst/>
          </a:prstGeom>
        </p:spPr>
      </p:pic>
      <p:pic>
        <p:nvPicPr>
          <p:cNvPr id="19" name="Picture 18">
            <a:extLst>
              <a:ext uri="{FF2B5EF4-FFF2-40B4-BE49-F238E27FC236}">
                <a16:creationId xmlns:a16="http://schemas.microsoft.com/office/drawing/2014/main" id="{B503B703-8D3D-46EA-9FB1-9A3BB1735244}"/>
              </a:ext>
            </a:extLst>
          </p:cNvPr>
          <p:cNvPicPr>
            <a:picLocks noChangeAspect="1"/>
          </p:cNvPicPr>
          <p:nvPr/>
        </p:nvPicPr>
        <p:blipFill>
          <a:blip r:embed="rId4"/>
          <a:stretch>
            <a:fillRect/>
          </a:stretch>
        </p:blipFill>
        <p:spPr>
          <a:xfrm>
            <a:off x="6559687" y="3023349"/>
            <a:ext cx="4386538" cy="3289904"/>
          </a:xfrm>
          <a:prstGeom prst="rect">
            <a:avLst/>
          </a:prstGeom>
        </p:spPr>
      </p:pic>
    </p:spTree>
    <p:extLst>
      <p:ext uri="{BB962C8B-B14F-4D97-AF65-F5344CB8AC3E}">
        <p14:creationId xmlns:p14="http://schemas.microsoft.com/office/powerpoint/2010/main" val="99663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9A2C8-421B-415F-B456-F54E17473277}"/>
              </a:ext>
            </a:extLst>
          </p:cNvPr>
          <p:cNvSpPr>
            <a:spLocks noGrp="1"/>
          </p:cNvSpPr>
          <p:nvPr>
            <p:ph type="title"/>
          </p:nvPr>
        </p:nvSpPr>
        <p:spPr/>
        <p:txBody>
          <a:bodyPr/>
          <a:lstStyle/>
          <a:p>
            <a:r>
              <a:rPr lang="en-GB" dirty="0"/>
              <a:t>Meaning of SPI values</a:t>
            </a:r>
          </a:p>
        </p:txBody>
      </p:sp>
      <p:sp>
        <p:nvSpPr>
          <p:cNvPr id="3" name="Content Placeholder 2">
            <a:extLst>
              <a:ext uri="{FF2B5EF4-FFF2-40B4-BE49-F238E27FC236}">
                <a16:creationId xmlns:a16="http://schemas.microsoft.com/office/drawing/2014/main" id="{D9C8EA17-A2AF-456B-9C4E-5C07BE2CC409}"/>
              </a:ext>
            </a:extLst>
          </p:cNvPr>
          <p:cNvSpPr>
            <a:spLocks noGrp="1"/>
          </p:cNvSpPr>
          <p:nvPr>
            <p:ph idx="1"/>
          </p:nvPr>
        </p:nvSpPr>
        <p:spPr/>
        <p:txBody>
          <a:bodyPr/>
          <a:lstStyle/>
          <a:p>
            <a:endParaRPr lang="en-GB" dirty="0"/>
          </a:p>
          <a:p>
            <a:r>
              <a:rPr lang="en-GB" dirty="0"/>
              <a:t> SPI is calculated monthly but can be computed for accumulation periods of 3, 6 ,12, 24, 36 and 48 months. </a:t>
            </a:r>
          </a:p>
          <a:p>
            <a:endParaRPr lang="en-GB" dirty="0"/>
          </a:p>
          <a:p>
            <a:pPr>
              <a:buFont typeface="Arial" panose="020B0604020202020204" pitchFamily="34" charset="0"/>
              <a:buChar char="•"/>
            </a:pPr>
            <a:r>
              <a:rPr lang="en-GB" dirty="0"/>
              <a:t>When SPI is computed for 1 of 3 months, it can be used as an indicator for immediate impacts such as reduced soil moisture, snowpack, and flow in smaller creeks.</a:t>
            </a:r>
          </a:p>
          <a:p>
            <a:pPr>
              <a:buFont typeface="Arial" panose="020B0604020202020204" pitchFamily="34" charset="0"/>
              <a:buChar char="•"/>
            </a:pPr>
            <a:endParaRPr lang="en-GB" dirty="0"/>
          </a:p>
          <a:p>
            <a:pPr>
              <a:buFont typeface="Arial" panose="020B0604020202020204" pitchFamily="34" charset="0"/>
              <a:buChar char="•"/>
            </a:pPr>
            <a:r>
              <a:rPr lang="en-GB" dirty="0"/>
              <a:t>When SPI is computed for medium accumulation periods (3 to 12 months), it can be used as an indicator for reduced stream flow and reservoir storage.</a:t>
            </a:r>
          </a:p>
          <a:p>
            <a:pPr>
              <a:buFont typeface="Arial" panose="020B0604020202020204" pitchFamily="34" charset="0"/>
              <a:buChar char="•"/>
            </a:pPr>
            <a:endParaRPr lang="en-GB" dirty="0"/>
          </a:p>
          <a:p>
            <a:pPr>
              <a:buFont typeface="Arial" panose="020B0604020202020204" pitchFamily="34" charset="0"/>
              <a:buChar char="•"/>
            </a:pPr>
            <a:r>
              <a:rPr lang="en-GB" dirty="0"/>
              <a:t>When SPI is computed for longer accumulation periods (12 to 48 months), it can be used as an indicator for reduced reservoir and groundwater recharge.</a:t>
            </a:r>
          </a:p>
          <a:p>
            <a:endParaRPr lang="en-GB" dirty="0"/>
          </a:p>
          <a:p>
            <a:endParaRPr lang="en-GB" dirty="0"/>
          </a:p>
        </p:txBody>
      </p:sp>
      <p:sp>
        <p:nvSpPr>
          <p:cNvPr id="4" name="TextBox 3">
            <a:extLst>
              <a:ext uri="{FF2B5EF4-FFF2-40B4-BE49-F238E27FC236}">
                <a16:creationId xmlns:a16="http://schemas.microsoft.com/office/drawing/2014/main" id="{E2CBA2F7-2209-428D-849B-7CE10E21D7B3}"/>
              </a:ext>
            </a:extLst>
          </p:cNvPr>
          <p:cNvSpPr txBox="1"/>
          <p:nvPr/>
        </p:nvSpPr>
        <p:spPr>
          <a:xfrm>
            <a:off x="7957225" y="5974894"/>
            <a:ext cx="3881336" cy="307777"/>
          </a:xfrm>
          <a:prstGeom prst="rect">
            <a:avLst/>
          </a:prstGeom>
          <a:noFill/>
        </p:spPr>
        <p:txBody>
          <a:bodyPr wrap="square" rtlCol="0">
            <a:spAutoFit/>
          </a:bodyPr>
          <a:lstStyle/>
          <a:p>
            <a:r>
              <a:rPr lang="en-GB" sz="1400" dirty="0">
                <a:hlinkClick r:id="rId2"/>
              </a:rPr>
              <a:t>Resource: factsheet_spi.pdf (europa.eu)</a:t>
            </a:r>
            <a:endParaRPr lang="en-GB" sz="1400" dirty="0"/>
          </a:p>
        </p:txBody>
      </p:sp>
    </p:spTree>
    <p:extLst>
      <p:ext uri="{BB962C8B-B14F-4D97-AF65-F5344CB8AC3E}">
        <p14:creationId xmlns:p14="http://schemas.microsoft.com/office/powerpoint/2010/main" val="727552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41658-317E-4BF9-903D-04652DDC1260}"/>
              </a:ext>
            </a:extLst>
          </p:cNvPr>
          <p:cNvSpPr>
            <a:spLocks noGrp="1"/>
          </p:cNvSpPr>
          <p:nvPr>
            <p:ph type="title"/>
          </p:nvPr>
        </p:nvSpPr>
        <p:spPr/>
        <p:txBody>
          <a:bodyPr/>
          <a:lstStyle/>
          <a:p>
            <a:r>
              <a:rPr lang="en-GB" dirty="0"/>
              <a:t>Interpretation of SPI values</a:t>
            </a:r>
          </a:p>
        </p:txBody>
      </p:sp>
      <p:sp>
        <p:nvSpPr>
          <p:cNvPr id="4" name="Rectangle 3">
            <a:extLst>
              <a:ext uri="{FF2B5EF4-FFF2-40B4-BE49-F238E27FC236}">
                <a16:creationId xmlns:a16="http://schemas.microsoft.com/office/drawing/2014/main" id="{08C9BAFD-A3AF-4E2B-82B5-CF03D86E3C34}"/>
              </a:ext>
            </a:extLst>
          </p:cNvPr>
          <p:cNvSpPr/>
          <p:nvPr/>
        </p:nvSpPr>
        <p:spPr>
          <a:xfrm>
            <a:off x="1420238" y="1709593"/>
            <a:ext cx="9945919" cy="3543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930F898E-B921-4485-ADFE-B0C9637E1BF5}"/>
              </a:ext>
            </a:extLst>
          </p:cNvPr>
          <p:cNvSpPr/>
          <p:nvPr/>
        </p:nvSpPr>
        <p:spPr>
          <a:xfrm>
            <a:off x="1449421" y="2492598"/>
            <a:ext cx="9922213" cy="2652966"/>
          </a:xfrm>
          <a:custGeom>
            <a:avLst/>
            <a:gdLst>
              <a:gd name="connsiteX0" fmla="*/ 0 w 9922213"/>
              <a:gd name="connsiteY0" fmla="*/ 2624151 h 2652966"/>
              <a:gd name="connsiteX1" fmla="*/ 340468 w 9922213"/>
              <a:gd name="connsiteY1" fmla="*/ 2614423 h 2652966"/>
              <a:gd name="connsiteX2" fmla="*/ 1108953 w 9922213"/>
              <a:gd name="connsiteY2" fmla="*/ 2478236 h 2652966"/>
              <a:gd name="connsiteX3" fmla="*/ 1566153 w 9922213"/>
              <a:gd name="connsiteY3" fmla="*/ 2342049 h 2652966"/>
              <a:gd name="connsiteX4" fmla="*/ 2227634 w 9922213"/>
              <a:gd name="connsiteY4" fmla="*/ 1943215 h 2652966"/>
              <a:gd name="connsiteX5" fmla="*/ 2898843 w 9922213"/>
              <a:gd name="connsiteY5" fmla="*/ 1437376 h 2652966"/>
              <a:gd name="connsiteX6" fmla="*/ 3122579 w 9922213"/>
              <a:gd name="connsiteY6" fmla="*/ 1223368 h 2652966"/>
              <a:gd name="connsiteX7" fmla="*/ 3492230 w 9922213"/>
              <a:gd name="connsiteY7" fmla="*/ 873172 h 2652966"/>
              <a:gd name="connsiteX8" fmla="*/ 3784060 w 9922213"/>
              <a:gd name="connsiteY8" fmla="*/ 542432 h 2652966"/>
              <a:gd name="connsiteX9" fmla="*/ 4280170 w 9922213"/>
              <a:gd name="connsiteY9" fmla="*/ 182508 h 2652966"/>
              <a:gd name="connsiteX10" fmla="*/ 4688732 w 9922213"/>
              <a:gd name="connsiteY10" fmla="*/ 17138 h 2652966"/>
              <a:gd name="connsiteX11" fmla="*/ 5009745 w 9922213"/>
              <a:gd name="connsiteY11" fmla="*/ 7411 h 2652966"/>
              <a:gd name="connsiteX12" fmla="*/ 5262664 w 9922213"/>
              <a:gd name="connsiteY12" fmla="*/ 36593 h 2652966"/>
              <a:gd name="connsiteX13" fmla="*/ 5428034 w 9922213"/>
              <a:gd name="connsiteY13" fmla="*/ 114415 h 2652966"/>
              <a:gd name="connsiteX14" fmla="*/ 5661498 w 9922213"/>
              <a:gd name="connsiteY14" fmla="*/ 231147 h 2652966"/>
              <a:gd name="connsiteX15" fmla="*/ 5953328 w 9922213"/>
              <a:gd name="connsiteY15" fmla="*/ 425700 h 2652966"/>
              <a:gd name="connsiteX16" fmla="*/ 6215975 w 9922213"/>
              <a:gd name="connsiteY16" fmla="*/ 678619 h 2652966"/>
              <a:gd name="connsiteX17" fmla="*/ 6507805 w 9922213"/>
              <a:gd name="connsiteY17" fmla="*/ 941266 h 2652966"/>
              <a:gd name="connsiteX18" fmla="*/ 6770451 w 9922213"/>
              <a:gd name="connsiteY18" fmla="*/ 1174730 h 2652966"/>
              <a:gd name="connsiteX19" fmla="*/ 7237379 w 9922213"/>
              <a:gd name="connsiteY19" fmla="*/ 1641657 h 2652966"/>
              <a:gd name="connsiteX20" fmla="*/ 7558392 w 9922213"/>
              <a:gd name="connsiteY20" fmla="*/ 1923759 h 2652966"/>
              <a:gd name="connsiteX21" fmla="*/ 8035047 w 9922213"/>
              <a:gd name="connsiteY21" fmla="*/ 2166951 h 2652966"/>
              <a:gd name="connsiteX22" fmla="*/ 8472792 w 9922213"/>
              <a:gd name="connsiteY22" fmla="*/ 2390687 h 2652966"/>
              <a:gd name="connsiteX23" fmla="*/ 9046724 w 9922213"/>
              <a:gd name="connsiteY23" fmla="*/ 2546330 h 2652966"/>
              <a:gd name="connsiteX24" fmla="*/ 9649839 w 9922213"/>
              <a:gd name="connsiteY24" fmla="*/ 2643606 h 2652966"/>
              <a:gd name="connsiteX25" fmla="*/ 9922213 w 9922213"/>
              <a:gd name="connsiteY25" fmla="*/ 2643606 h 265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22213" h="2652966">
                <a:moveTo>
                  <a:pt x="0" y="2624151"/>
                </a:moveTo>
                <a:cubicBezTo>
                  <a:pt x="77821" y="2631446"/>
                  <a:pt x="155643" y="2638742"/>
                  <a:pt x="340468" y="2614423"/>
                </a:cubicBezTo>
                <a:cubicBezTo>
                  <a:pt x="525293" y="2590104"/>
                  <a:pt x="904672" y="2523632"/>
                  <a:pt x="1108953" y="2478236"/>
                </a:cubicBezTo>
                <a:cubicBezTo>
                  <a:pt x="1313234" y="2432840"/>
                  <a:pt x="1379706" y="2431219"/>
                  <a:pt x="1566153" y="2342049"/>
                </a:cubicBezTo>
                <a:cubicBezTo>
                  <a:pt x="1752600" y="2252879"/>
                  <a:pt x="2005519" y="2093994"/>
                  <a:pt x="2227634" y="1943215"/>
                </a:cubicBezTo>
                <a:cubicBezTo>
                  <a:pt x="2449749" y="1792436"/>
                  <a:pt x="2749686" y="1557350"/>
                  <a:pt x="2898843" y="1437376"/>
                </a:cubicBezTo>
                <a:cubicBezTo>
                  <a:pt x="3048000" y="1317402"/>
                  <a:pt x="3122579" y="1223368"/>
                  <a:pt x="3122579" y="1223368"/>
                </a:cubicBezTo>
                <a:cubicBezTo>
                  <a:pt x="3221477" y="1129334"/>
                  <a:pt x="3381983" y="986661"/>
                  <a:pt x="3492230" y="873172"/>
                </a:cubicBezTo>
                <a:cubicBezTo>
                  <a:pt x="3602477" y="759683"/>
                  <a:pt x="3652737" y="657543"/>
                  <a:pt x="3784060" y="542432"/>
                </a:cubicBezTo>
                <a:cubicBezTo>
                  <a:pt x="3915383" y="427321"/>
                  <a:pt x="4129391" y="270057"/>
                  <a:pt x="4280170" y="182508"/>
                </a:cubicBezTo>
                <a:cubicBezTo>
                  <a:pt x="4430949" y="94959"/>
                  <a:pt x="4567136" y="46321"/>
                  <a:pt x="4688732" y="17138"/>
                </a:cubicBezTo>
                <a:cubicBezTo>
                  <a:pt x="4810328" y="-12045"/>
                  <a:pt x="4914090" y="4169"/>
                  <a:pt x="5009745" y="7411"/>
                </a:cubicBezTo>
                <a:cubicBezTo>
                  <a:pt x="5105400" y="10653"/>
                  <a:pt x="5192949" y="18759"/>
                  <a:pt x="5262664" y="36593"/>
                </a:cubicBezTo>
                <a:cubicBezTo>
                  <a:pt x="5332379" y="54427"/>
                  <a:pt x="5361562" y="81989"/>
                  <a:pt x="5428034" y="114415"/>
                </a:cubicBezTo>
                <a:cubicBezTo>
                  <a:pt x="5494506" y="146841"/>
                  <a:pt x="5573949" y="179266"/>
                  <a:pt x="5661498" y="231147"/>
                </a:cubicBezTo>
                <a:cubicBezTo>
                  <a:pt x="5749047" y="283028"/>
                  <a:pt x="5860915" y="351121"/>
                  <a:pt x="5953328" y="425700"/>
                </a:cubicBezTo>
                <a:cubicBezTo>
                  <a:pt x="6045741" y="500279"/>
                  <a:pt x="6123562" y="592691"/>
                  <a:pt x="6215975" y="678619"/>
                </a:cubicBezTo>
                <a:cubicBezTo>
                  <a:pt x="6308388" y="764547"/>
                  <a:pt x="6415392" y="858581"/>
                  <a:pt x="6507805" y="941266"/>
                </a:cubicBezTo>
                <a:cubicBezTo>
                  <a:pt x="6600218" y="1023951"/>
                  <a:pt x="6648855" y="1057998"/>
                  <a:pt x="6770451" y="1174730"/>
                </a:cubicBezTo>
                <a:cubicBezTo>
                  <a:pt x="6892047" y="1291462"/>
                  <a:pt x="7106056" y="1516819"/>
                  <a:pt x="7237379" y="1641657"/>
                </a:cubicBezTo>
                <a:cubicBezTo>
                  <a:pt x="7368702" y="1766495"/>
                  <a:pt x="7425447" y="1836210"/>
                  <a:pt x="7558392" y="1923759"/>
                </a:cubicBezTo>
                <a:cubicBezTo>
                  <a:pt x="7691337" y="2011308"/>
                  <a:pt x="7882647" y="2089130"/>
                  <a:pt x="8035047" y="2166951"/>
                </a:cubicBezTo>
                <a:cubicBezTo>
                  <a:pt x="8187447" y="2244772"/>
                  <a:pt x="8304179" y="2327457"/>
                  <a:pt x="8472792" y="2390687"/>
                </a:cubicBezTo>
                <a:cubicBezTo>
                  <a:pt x="8641405" y="2453917"/>
                  <a:pt x="8850550" y="2504177"/>
                  <a:pt x="9046724" y="2546330"/>
                </a:cubicBezTo>
                <a:cubicBezTo>
                  <a:pt x="9242898" y="2588483"/>
                  <a:pt x="9503924" y="2627393"/>
                  <a:pt x="9649839" y="2643606"/>
                </a:cubicBezTo>
                <a:cubicBezTo>
                  <a:pt x="9795754" y="2659819"/>
                  <a:pt x="9858983" y="2651712"/>
                  <a:pt x="9922213" y="2643606"/>
                </a:cubicBezTo>
              </a:path>
            </a:pathLst>
          </a:custGeom>
          <a:ln w="57150">
            <a:solidFill>
              <a:srgbClr val="335E6F"/>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3" name="Rectangle 12">
            <a:extLst>
              <a:ext uri="{FF2B5EF4-FFF2-40B4-BE49-F238E27FC236}">
                <a16:creationId xmlns:a16="http://schemas.microsoft.com/office/drawing/2014/main" id="{DC839C3A-A4D5-4C7F-B0F6-ABA461E27DC0}"/>
              </a:ext>
            </a:extLst>
          </p:cNvPr>
          <p:cNvSpPr/>
          <p:nvPr/>
        </p:nvSpPr>
        <p:spPr>
          <a:xfrm>
            <a:off x="4737305" y="1021344"/>
            <a:ext cx="3340450" cy="1251950"/>
          </a:xfrm>
          <a:prstGeom prst="rect">
            <a:avLst/>
          </a:prstGeom>
          <a:solidFill>
            <a:schemeClr val="bg2"/>
          </a:solid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b="1" dirty="0">
                <a:solidFill>
                  <a:srgbClr val="335E6F"/>
                </a:solidFill>
              </a:rPr>
              <a:t>Near normal condition</a:t>
            </a:r>
          </a:p>
          <a:p>
            <a:pPr algn="ctr"/>
            <a:endParaRPr lang="en-GB" sz="1400" b="1" dirty="0">
              <a:solidFill>
                <a:srgbClr val="335E6F"/>
              </a:solidFill>
            </a:endParaRPr>
          </a:p>
          <a:p>
            <a:pPr algn="ctr"/>
            <a:endParaRPr lang="en-GB" sz="1400" b="1" dirty="0">
              <a:solidFill>
                <a:srgbClr val="335E6F"/>
              </a:solidFill>
            </a:endParaRPr>
          </a:p>
          <a:p>
            <a:pPr algn="ctr"/>
            <a:endParaRPr lang="en-GB" sz="1400" b="1" dirty="0">
              <a:solidFill>
                <a:srgbClr val="335E6F"/>
              </a:solidFill>
            </a:endParaRPr>
          </a:p>
          <a:p>
            <a:pPr algn="ctr"/>
            <a:endParaRPr lang="en-GB" b="1" dirty="0"/>
          </a:p>
        </p:txBody>
      </p:sp>
      <p:cxnSp>
        <p:nvCxnSpPr>
          <p:cNvPr id="18" name="Straight Connector 17">
            <a:extLst>
              <a:ext uri="{FF2B5EF4-FFF2-40B4-BE49-F238E27FC236}">
                <a16:creationId xmlns:a16="http://schemas.microsoft.com/office/drawing/2014/main" id="{2184B3E0-B79E-4C77-A36D-FD01695CD5AE}"/>
              </a:ext>
            </a:extLst>
          </p:cNvPr>
          <p:cNvCxnSpPr>
            <a:cxnSpLocks/>
            <a:endCxn id="9" idx="1"/>
          </p:cNvCxnSpPr>
          <p:nvPr/>
        </p:nvCxnSpPr>
        <p:spPr>
          <a:xfrm flipV="1">
            <a:off x="3027429" y="1991695"/>
            <a:ext cx="2739" cy="3313342"/>
          </a:xfrm>
          <a:prstGeom prst="line">
            <a:avLst/>
          </a:prstGeom>
          <a:ln w="28575">
            <a:solidFill>
              <a:schemeClr val="accent6">
                <a:lumMod val="10000"/>
              </a:schemeClr>
            </a:solidFill>
            <a:prstDash val="dash"/>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D3C03448-5F43-49E1-A45D-E06C84E8EAE2}"/>
              </a:ext>
            </a:extLst>
          </p:cNvPr>
          <p:cNvCxnSpPr>
            <a:cxnSpLocks/>
            <a:endCxn id="16" idx="3"/>
          </p:cNvCxnSpPr>
          <p:nvPr/>
        </p:nvCxnSpPr>
        <p:spPr>
          <a:xfrm flipV="1">
            <a:off x="8864635" y="1991695"/>
            <a:ext cx="2739" cy="3313342"/>
          </a:xfrm>
          <a:prstGeom prst="line">
            <a:avLst/>
          </a:prstGeom>
          <a:ln w="28575">
            <a:solidFill>
              <a:schemeClr val="accent6">
                <a:lumMod val="10000"/>
              </a:schemeClr>
            </a:solidFill>
            <a:prstDash val="dash"/>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DF186E4A-C2FF-4588-9D56-7520D635687D}"/>
              </a:ext>
            </a:extLst>
          </p:cNvPr>
          <p:cNvCxnSpPr>
            <a:cxnSpLocks/>
            <a:endCxn id="91" idx="1"/>
          </p:cNvCxnSpPr>
          <p:nvPr/>
        </p:nvCxnSpPr>
        <p:spPr>
          <a:xfrm flipH="1" flipV="1">
            <a:off x="4725006" y="1995527"/>
            <a:ext cx="19352" cy="3299782"/>
          </a:xfrm>
          <a:prstGeom prst="line">
            <a:avLst/>
          </a:prstGeom>
          <a:ln w="28575">
            <a:solidFill>
              <a:schemeClr val="accent6">
                <a:lumMod val="10000"/>
              </a:schemeClr>
            </a:solidFill>
            <a:prstDash val="dash"/>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1516C35-BE2A-4F03-9A4C-513A2673E202}"/>
              </a:ext>
            </a:extLst>
          </p:cNvPr>
          <p:cNvCxnSpPr>
            <a:cxnSpLocks/>
            <a:endCxn id="93" idx="3"/>
          </p:cNvCxnSpPr>
          <p:nvPr/>
        </p:nvCxnSpPr>
        <p:spPr>
          <a:xfrm flipV="1">
            <a:off x="8076696" y="1991192"/>
            <a:ext cx="1095" cy="3304118"/>
          </a:xfrm>
          <a:prstGeom prst="line">
            <a:avLst/>
          </a:prstGeom>
          <a:ln w="28575">
            <a:solidFill>
              <a:schemeClr val="accent6">
                <a:lumMod val="10000"/>
              </a:schemeClr>
            </a:solidFill>
            <a:prstDash val="dash"/>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94B5B803-2387-40EB-BABA-DB5098D6A992}"/>
              </a:ext>
            </a:extLst>
          </p:cNvPr>
          <p:cNvCxnSpPr>
            <a:cxnSpLocks/>
            <a:endCxn id="10" idx="1"/>
          </p:cNvCxnSpPr>
          <p:nvPr/>
        </p:nvCxnSpPr>
        <p:spPr>
          <a:xfrm flipV="1">
            <a:off x="3876976" y="1991695"/>
            <a:ext cx="2739" cy="3313342"/>
          </a:xfrm>
          <a:prstGeom prst="line">
            <a:avLst/>
          </a:prstGeom>
          <a:ln w="28575">
            <a:solidFill>
              <a:schemeClr val="accent6">
                <a:lumMod val="10000"/>
              </a:schemeClr>
            </a:solidFill>
            <a:prstDash val="dash"/>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16FA2E78-27BF-42BB-B41F-A3B35AAAC855}"/>
              </a:ext>
            </a:extLst>
          </p:cNvPr>
          <p:cNvCxnSpPr>
            <a:cxnSpLocks/>
            <a:endCxn id="14" idx="1"/>
          </p:cNvCxnSpPr>
          <p:nvPr/>
        </p:nvCxnSpPr>
        <p:spPr>
          <a:xfrm flipV="1">
            <a:off x="9720669" y="1991695"/>
            <a:ext cx="2739" cy="3313342"/>
          </a:xfrm>
          <a:prstGeom prst="line">
            <a:avLst/>
          </a:prstGeom>
          <a:ln w="28575">
            <a:solidFill>
              <a:schemeClr val="accent6">
                <a:lumMod val="10000"/>
              </a:schemeClr>
            </a:solidFill>
            <a:prstDash val="dash"/>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6CAEC4B8-2078-477E-BE01-38A6C196544E}"/>
              </a:ext>
            </a:extLst>
          </p:cNvPr>
          <p:cNvCxnSpPr>
            <a:cxnSpLocks/>
            <a:endCxn id="61" idx="0"/>
          </p:cNvCxnSpPr>
          <p:nvPr/>
        </p:nvCxnSpPr>
        <p:spPr>
          <a:xfrm flipH="1" flipV="1">
            <a:off x="6395322" y="5176072"/>
            <a:ext cx="5478" cy="147460"/>
          </a:xfrm>
          <a:prstGeom prst="line">
            <a:avLst/>
          </a:prstGeom>
          <a:ln w="28575">
            <a:solidFill>
              <a:schemeClr val="accent6">
                <a:lumMod val="10000"/>
              </a:schemeClr>
            </a:solidFill>
            <a:prstDash val="dash"/>
          </a:ln>
        </p:spPr>
        <p:style>
          <a:lnRef idx="1">
            <a:schemeClr val="dk1"/>
          </a:lnRef>
          <a:fillRef idx="0">
            <a:schemeClr val="dk1"/>
          </a:fillRef>
          <a:effectRef idx="0">
            <a:schemeClr val="dk1"/>
          </a:effectRef>
          <a:fontRef idx="minor">
            <a:schemeClr val="tx1"/>
          </a:fontRef>
        </p:style>
      </p:cxnSp>
      <p:grpSp>
        <p:nvGrpSpPr>
          <p:cNvPr id="57" name="Group 56">
            <a:extLst>
              <a:ext uri="{FF2B5EF4-FFF2-40B4-BE49-F238E27FC236}">
                <a16:creationId xmlns:a16="http://schemas.microsoft.com/office/drawing/2014/main" id="{34A15DC6-D83A-40A8-89CE-0D09954939BF}"/>
              </a:ext>
            </a:extLst>
          </p:cNvPr>
          <p:cNvGrpSpPr/>
          <p:nvPr/>
        </p:nvGrpSpPr>
        <p:grpSpPr>
          <a:xfrm>
            <a:off x="2348620" y="5176072"/>
            <a:ext cx="7816768" cy="564204"/>
            <a:chOff x="2354098" y="2293251"/>
            <a:chExt cx="7816768" cy="564204"/>
          </a:xfrm>
          <a:noFill/>
        </p:grpSpPr>
        <p:sp>
          <p:nvSpPr>
            <p:cNvPr id="58" name="Rectangle 57">
              <a:extLst>
                <a:ext uri="{FF2B5EF4-FFF2-40B4-BE49-F238E27FC236}">
                  <a16:creationId xmlns:a16="http://schemas.microsoft.com/office/drawing/2014/main" id="{F4675F83-EDBE-46D5-8572-804F7B4D4056}"/>
                </a:ext>
              </a:extLst>
            </p:cNvPr>
            <p:cNvSpPr/>
            <p:nvPr/>
          </p:nvSpPr>
          <p:spPr>
            <a:xfrm>
              <a:off x="2354098" y="2293251"/>
              <a:ext cx="843062" cy="564204"/>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GB" sz="1600" dirty="0">
                  <a:solidFill>
                    <a:srgbClr val="335E6F"/>
                  </a:solidFill>
                </a:rPr>
                <a:t>-2</a:t>
              </a:r>
            </a:p>
          </p:txBody>
        </p:sp>
        <p:sp>
          <p:nvSpPr>
            <p:cNvPr id="59" name="Rectangle 58">
              <a:extLst>
                <a:ext uri="{FF2B5EF4-FFF2-40B4-BE49-F238E27FC236}">
                  <a16:creationId xmlns:a16="http://schemas.microsoft.com/office/drawing/2014/main" id="{5781CB4B-B7E6-489A-9203-7B1E0B2849F8}"/>
                </a:ext>
              </a:extLst>
            </p:cNvPr>
            <p:cNvSpPr/>
            <p:nvPr/>
          </p:nvSpPr>
          <p:spPr>
            <a:xfrm>
              <a:off x="3312280" y="2293251"/>
              <a:ext cx="843062" cy="564204"/>
            </a:xfrm>
            <a:prstGeom prst="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en-GB" sz="1600" dirty="0">
                  <a:solidFill>
                    <a:srgbClr val="335E6F"/>
                  </a:solidFill>
                </a:rPr>
                <a:t>-1,5</a:t>
              </a:r>
            </a:p>
          </p:txBody>
        </p:sp>
        <p:sp>
          <p:nvSpPr>
            <p:cNvPr id="60" name="Rectangle 59">
              <a:extLst>
                <a:ext uri="{FF2B5EF4-FFF2-40B4-BE49-F238E27FC236}">
                  <a16:creationId xmlns:a16="http://schemas.microsoft.com/office/drawing/2014/main" id="{6E4B6394-2709-405B-8F08-012B8F70BA72}"/>
                </a:ext>
              </a:extLst>
            </p:cNvPr>
            <p:cNvSpPr/>
            <p:nvPr/>
          </p:nvSpPr>
          <p:spPr>
            <a:xfrm>
              <a:off x="4045091" y="2293251"/>
              <a:ext cx="851169" cy="564204"/>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GB" sz="1600" dirty="0">
                  <a:solidFill>
                    <a:srgbClr val="335E6F"/>
                  </a:solidFill>
                </a:rPr>
                <a:t>-1</a:t>
              </a:r>
              <a:endParaRPr lang="en-GB" sz="3200" dirty="0">
                <a:solidFill>
                  <a:srgbClr val="335E6F"/>
                </a:solidFill>
              </a:endParaRPr>
            </a:p>
          </p:txBody>
        </p:sp>
        <p:sp>
          <p:nvSpPr>
            <p:cNvPr id="61" name="Rectangle 60">
              <a:extLst>
                <a:ext uri="{FF2B5EF4-FFF2-40B4-BE49-F238E27FC236}">
                  <a16:creationId xmlns:a16="http://schemas.microsoft.com/office/drawing/2014/main" id="{EEE4F3F6-F915-4FCA-A3B1-5A0AF6562F95}"/>
                </a:ext>
              </a:extLst>
            </p:cNvPr>
            <p:cNvSpPr/>
            <p:nvPr/>
          </p:nvSpPr>
          <p:spPr>
            <a:xfrm>
              <a:off x="4737369" y="2293251"/>
              <a:ext cx="3326861" cy="564204"/>
            </a:xfrm>
            <a:prstGeom prst="rect">
              <a:avLst/>
            </a:prstGeom>
            <a:grpFill/>
            <a:ln w="31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600" dirty="0">
                  <a:solidFill>
                    <a:srgbClr val="335E6F"/>
                  </a:solidFill>
                </a:rPr>
                <a:t>0</a:t>
              </a:r>
              <a:endParaRPr lang="en-GB" sz="1600" dirty="0"/>
            </a:p>
          </p:txBody>
        </p:sp>
        <p:sp>
          <p:nvSpPr>
            <p:cNvPr id="62" name="Rectangle 61">
              <a:extLst>
                <a:ext uri="{FF2B5EF4-FFF2-40B4-BE49-F238E27FC236}">
                  <a16:creationId xmlns:a16="http://schemas.microsoft.com/office/drawing/2014/main" id="{A44D16F3-67CE-4609-A93F-C871EBFF5AD7}"/>
                </a:ext>
              </a:extLst>
            </p:cNvPr>
            <p:cNvSpPr/>
            <p:nvPr/>
          </p:nvSpPr>
          <p:spPr>
            <a:xfrm>
              <a:off x="9305104" y="2293251"/>
              <a:ext cx="865762" cy="564204"/>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600" dirty="0">
                  <a:solidFill>
                    <a:srgbClr val="335E6F"/>
                  </a:solidFill>
                </a:rPr>
                <a:t>2</a:t>
              </a:r>
              <a:endParaRPr lang="en-GB" sz="1800" dirty="0">
                <a:solidFill>
                  <a:srgbClr val="335E6F"/>
                </a:solidFill>
              </a:endParaRPr>
            </a:p>
          </p:txBody>
        </p:sp>
        <p:sp>
          <p:nvSpPr>
            <p:cNvPr id="63" name="Rectangle 62">
              <a:extLst>
                <a:ext uri="{FF2B5EF4-FFF2-40B4-BE49-F238E27FC236}">
                  <a16:creationId xmlns:a16="http://schemas.microsoft.com/office/drawing/2014/main" id="{4112F93F-E325-4CA3-9589-FF7331BEE2E5}"/>
                </a:ext>
              </a:extLst>
            </p:cNvPr>
            <p:cNvSpPr/>
            <p:nvPr/>
          </p:nvSpPr>
          <p:spPr>
            <a:xfrm>
              <a:off x="8614446" y="2293251"/>
              <a:ext cx="849548" cy="564204"/>
            </a:xfrm>
            <a:prstGeom prst="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600" dirty="0">
                  <a:solidFill>
                    <a:srgbClr val="335E6F"/>
                  </a:solidFill>
                </a:rPr>
                <a:t>1,5</a:t>
              </a:r>
              <a:endParaRPr lang="en-GB" sz="1400" dirty="0">
                <a:solidFill>
                  <a:srgbClr val="335E6F"/>
                </a:solidFill>
              </a:endParaRPr>
            </a:p>
          </p:txBody>
        </p:sp>
        <p:sp>
          <p:nvSpPr>
            <p:cNvPr id="64" name="Rectangle 63">
              <a:extLst>
                <a:ext uri="{FF2B5EF4-FFF2-40B4-BE49-F238E27FC236}">
                  <a16:creationId xmlns:a16="http://schemas.microsoft.com/office/drawing/2014/main" id="{8B685075-2246-4167-B3C1-B35808ED6948}"/>
                </a:ext>
              </a:extLst>
            </p:cNvPr>
            <p:cNvSpPr/>
            <p:nvPr/>
          </p:nvSpPr>
          <p:spPr>
            <a:xfrm>
              <a:off x="7904330" y="2293251"/>
              <a:ext cx="787940" cy="564204"/>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sz="1600" dirty="0">
                  <a:solidFill>
                    <a:srgbClr val="335E6F"/>
                  </a:solidFill>
                </a:rPr>
                <a:t>1</a:t>
              </a:r>
              <a:endParaRPr lang="en-GB" sz="3200" dirty="0">
                <a:solidFill>
                  <a:srgbClr val="335E6F"/>
                </a:solidFill>
              </a:endParaRPr>
            </a:p>
          </p:txBody>
        </p:sp>
      </p:grpSp>
      <p:grpSp>
        <p:nvGrpSpPr>
          <p:cNvPr id="70" name="Group 69">
            <a:extLst>
              <a:ext uri="{FF2B5EF4-FFF2-40B4-BE49-F238E27FC236}">
                <a16:creationId xmlns:a16="http://schemas.microsoft.com/office/drawing/2014/main" id="{62CDE631-A17A-4C1D-A5EA-BB2237B9AC04}"/>
              </a:ext>
            </a:extLst>
          </p:cNvPr>
          <p:cNvGrpSpPr/>
          <p:nvPr/>
        </p:nvGrpSpPr>
        <p:grpSpPr>
          <a:xfrm>
            <a:off x="2348620" y="1284989"/>
            <a:ext cx="7816768" cy="564204"/>
            <a:chOff x="2354098" y="2293251"/>
            <a:chExt cx="7816768" cy="564204"/>
          </a:xfrm>
          <a:noFill/>
        </p:grpSpPr>
        <p:sp>
          <p:nvSpPr>
            <p:cNvPr id="71" name="Rectangle 70">
              <a:extLst>
                <a:ext uri="{FF2B5EF4-FFF2-40B4-BE49-F238E27FC236}">
                  <a16:creationId xmlns:a16="http://schemas.microsoft.com/office/drawing/2014/main" id="{67B10632-7789-49A6-A5CC-6E42979D5B46}"/>
                </a:ext>
              </a:extLst>
            </p:cNvPr>
            <p:cNvSpPr/>
            <p:nvPr/>
          </p:nvSpPr>
          <p:spPr>
            <a:xfrm>
              <a:off x="2354098" y="2293251"/>
              <a:ext cx="843062" cy="564204"/>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GB" sz="2000" dirty="0">
                  <a:solidFill>
                    <a:srgbClr val="335E6F"/>
                  </a:solidFill>
                </a:rPr>
                <a:t>-2</a:t>
              </a:r>
            </a:p>
          </p:txBody>
        </p:sp>
        <p:sp>
          <p:nvSpPr>
            <p:cNvPr id="72" name="Rectangle 71">
              <a:extLst>
                <a:ext uri="{FF2B5EF4-FFF2-40B4-BE49-F238E27FC236}">
                  <a16:creationId xmlns:a16="http://schemas.microsoft.com/office/drawing/2014/main" id="{493BE662-776F-4D22-90E6-2941005EC7E5}"/>
                </a:ext>
              </a:extLst>
            </p:cNvPr>
            <p:cNvSpPr/>
            <p:nvPr/>
          </p:nvSpPr>
          <p:spPr>
            <a:xfrm>
              <a:off x="3312280" y="2293251"/>
              <a:ext cx="843062" cy="564204"/>
            </a:xfrm>
            <a:prstGeom prst="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en-GB" sz="2000" dirty="0">
                  <a:solidFill>
                    <a:srgbClr val="335E6F"/>
                  </a:solidFill>
                </a:rPr>
                <a:t>-1,5</a:t>
              </a:r>
            </a:p>
          </p:txBody>
        </p:sp>
        <p:sp>
          <p:nvSpPr>
            <p:cNvPr id="73" name="Rectangle 72">
              <a:extLst>
                <a:ext uri="{FF2B5EF4-FFF2-40B4-BE49-F238E27FC236}">
                  <a16:creationId xmlns:a16="http://schemas.microsoft.com/office/drawing/2014/main" id="{1256E948-D243-4665-97E2-A2DE8E1E3ADF}"/>
                </a:ext>
              </a:extLst>
            </p:cNvPr>
            <p:cNvSpPr/>
            <p:nvPr/>
          </p:nvSpPr>
          <p:spPr>
            <a:xfrm>
              <a:off x="4045091" y="2293251"/>
              <a:ext cx="851169" cy="564204"/>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GB" sz="2000" dirty="0">
                  <a:solidFill>
                    <a:srgbClr val="335E6F"/>
                  </a:solidFill>
                </a:rPr>
                <a:t>-1</a:t>
              </a:r>
              <a:endParaRPr lang="en-GB" sz="4000" dirty="0">
                <a:solidFill>
                  <a:srgbClr val="335E6F"/>
                </a:solidFill>
              </a:endParaRPr>
            </a:p>
          </p:txBody>
        </p:sp>
        <p:sp>
          <p:nvSpPr>
            <p:cNvPr id="74" name="Rectangle 73">
              <a:extLst>
                <a:ext uri="{FF2B5EF4-FFF2-40B4-BE49-F238E27FC236}">
                  <a16:creationId xmlns:a16="http://schemas.microsoft.com/office/drawing/2014/main" id="{D4B76128-9A53-4284-A236-562787CF5F5A}"/>
                </a:ext>
              </a:extLst>
            </p:cNvPr>
            <p:cNvSpPr/>
            <p:nvPr/>
          </p:nvSpPr>
          <p:spPr>
            <a:xfrm>
              <a:off x="4737369" y="2293251"/>
              <a:ext cx="3326861" cy="564204"/>
            </a:xfrm>
            <a:prstGeom prst="rect">
              <a:avLst/>
            </a:prstGeom>
            <a:grpFill/>
            <a:ln w="31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000" dirty="0">
                  <a:solidFill>
                    <a:srgbClr val="335E6F"/>
                  </a:solidFill>
                </a:rPr>
                <a:t>0</a:t>
              </a:r>
              <a:endParaRPr lang="en-GB" sz="2000" dirty="0"/>
            </a:p>
          </p:txBody>
        </p:sp>
        <p:sp>
          <p:nvSpPr>
            <p:cNvPr id="75" name="Rectangle 74">
              <a:extLst>
                <a:ext uri="{FF2B5EF4-FFF2-40B4-BE49-F238E27FC236}">
                  <a16:creationId xmlns:a16="http://schemas.microsoft.com/office/drawing/2014/main" id="{90C723F1-FA5A-45E4-B579-C2FBD41EFFD6}"/>
                </a:ext>
              </a:extLst>
            </p:cNvPr>
            <p:cNvSpPr/>
            <p:nvPr/>
          </p:nvSpPr>
          <p:spPr>
            <a:xfrm>
              <a:off x="9305104" y="2293251"/>
              <a:ext cx="865762" cy="564204"/>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000" dirty="0">
                  <a:solidFill>
                    <a:srgbClr val="335E6F"/>
                  </a:solidFill>
                </a:rPr>
                <a:t>2</a:t>
              </a:r>
              <a:endParaRPr lang="en-GB" dirty="0">
                <a:solidFill>
                  <a:srgbClr val="335E6F"/>
                </a:solidFill>
              </a:endParaRPr>
            </a:p>
          </p:txBody>
        </p:sp>
        <p:sp>
          <p:nvSpPr>
            <p:cNvPr id="76" name="Rectangle 75">
              <a:extLst>
                <a:ext uri="{FF2B5EF4-FFF2-40B4-BE49-F238E27FC236}">
                  <a16:creationId xmlns:a16="http://schemas.microsoft.com/office/drawing/2014/main" id="{A9D5FF86-7EF7-4AB7-985D-BE030B13240E}"/>
                </a:ext>
              </a:extLst>
            </p:cNvPr>
            <p:cNvSpPr/>
            <p:nvPr/>
          </p:nvSpPr>
          <p:spPr>
            <a:xfrm>
              <a:off x="8614446" y="2293251"/>
              <a:ext cx="849548" cy="564204"/>
            </a:xfrm>
            <a:prstGeom prst="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2000" dirty="0">
                  <a:solidFill>
                    <a:srgbClr val="335E6F"/>
                  </a:solidFill>
                </a:rPr>
                <a:t>1,5</a:t>
              </a:r>
              <a:endParaRPr lang="en-GB" sz="1800" dirty="0">
                <a:solidFill>
                  <a:srgbClr val="335E6F"/>
                </a:solidFill>
              </a:endParaRPr>
            </a:p>
          </p:txBody>
        </p:sp>
        <p:sp>
          <p:nvSpPr>
            <p:cNvPr id="77" name="Rectangle 76">
              <a:extLst>
                <a:ext uri="{FF2B5EF4-FFF2-40B4-BE49-F238E27FC236}">
                  <a16:creationId xmlns:a16="http://schemas.microsoft.com/office/drawing/2014/main" id="{9DFF1470-168B-4716-ACBD-A685173ED9BB}"/>
                </a:ext>
              </a:extLst>
            </p:cNvPr>
            <p:cNvSpPr/>
            <p:nvPr/>
          </p:nvSpPr>
          <p:spPr>
            <a:xfrm>
              <a:off x="7904330" y="2293251"/>
              <a:ext cx="787940" cy="564204"/>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sz="2000" dirty="0">
                  <a:solidFill>
                    <a:srgbClr val="335E6F"/>
                  </a:solidFill>
                </a:rPr>
                <a:t>1</a:t>
              </a:r>
              <a:endParaRPr lang="en-GB" sz="4000" dirty="0">
                <a:solidFill>
                  <a:srgbClr val="335E6F"/>
                </a:solidFill>
              </a:endParaRPr>
            </a:p>
          </p:txBody>
        </p:sp>
      </p:grpSp>
      <p:sp>
        <p:nvSpPr>
          <p:cNvPr id="78" name="TextBox 77">
            <a:extLst>
              <a:ext uri="{FF2B5EF4-FFF2-40B4-BE49-F238E27FC236}">
                <a16:creationId xmlns:a16="http://schemas.microsoft.com/office/drawing/2014/main" id="{9B19EA72-4492-475C-9B13-BC3E7F15692B}"/>
              </a:ext>
            </a:extLst>
          </p:cNvPr>
          <p:cNvSpPr txBox="1"/>
          <p:nvPr/>
        </p:nvSpPr>
        <p:spPr>
          <a:xfrm>
            <a:off x="2540531" y="4929633"/>
            <a:ext cx="699789" cy="338554"/>
          </a:xfrm>
          <a:prstGeom prst="rect">
            <a:avLst/>
          </a:prstGeom>
          <a:noFill/>
        </p:spPr>
        <p:txBody>
          <a:bodyPr wrap="square" rtlCol="0">
            <a:spAutoFit/>
          </a:bodyPr>
          <a:lstStyle/>
          <a:p>
            <a:r>
              <a:rPr lang="en-GB" sz="1600" dirty="0">
                <a:latin typeface="+mn-lt"/>
              </a:rPr>
              <a:t>2%</a:t>
            </a:r>
          </a:p>
        </p:txBody>
      </p:sp>
      <p:sp>
        <p:nvSpPr>
          <p:cNvPr id="79" name="TextBox 78">
            <a:extLst>
              <a:ext uri="{FF2B5EF4-FFF2-40B4-BE49-F238E27FC236}">
                <a16:creationId xmlns:a16="http://schemas.microsoft.com/office/drawing/2014/main" id="{EB419441-54EC-4F31-B817-E8E2D1E50378}"/>
              </a:ext>
            </a:extLst>
          </p:cNvPr>
          <p:cNvSpPr txBox="1"/>
          <p:nvPr/>
        </p:nvSpPr>
        <p:spPr>
          <a:xfrm>
            <a:off x="3257489" y="4746750"/>
            <a:ext cx="699789" cy="338554"/>
          </a:xfrm>
          <a:prstGeom prst="rect">
            <a:avLst/>
          </a:prstGeom>
          <a:noFill/>
        </p:spPr>
        <p:txBody>
          <a:bodyPr wrap="square" rtlCol="0">
            <a:spAutoFit/>
          </a:bodyPr>
          <a:lstStyle/>
          <a:p>
            <a:r>
              <a:rPr lang="en-GB" sz="1600" dirty="0">
                <a:latin typeface="+mn-lt"/>
              </a:rPr>
              <a:t>4%</a:t>
            </a:r>
          </a:p>
        </p:txBody>
      </p:sp>
      <p:sp>
        <p:nvSpPr>
          <p:cNvPr id="80" name="TextBox 79">
            <a:extLst>
              <a:ext uri="{FF2B5EF4-FFF2-40B4-BE49-F238E27FC236}">
                <a16:creationId xmlns:a16="http://schemas.microsoft.com/office/drawing/2014/main" id="{7B2180DD-1558-46E1-A85E-E711A0713377}"/>
              </a:ext>
            </a:extLst>
          </p:cNvPr>
          <p:cNvSpPr txBox="1"/>
          <p:nvPr/>
        </p:nvSpPr>
        <p:spPr>
          <a:xfrm>
            <a:off x="4060489" y="4342802"/>
            <a:ext cx="699789" cy="338554"/>
          </a:xfrm>
          <a:prstGeom prst="rect">
            <a:avLst/>
          </a:prstGeom>
          <a:noFill/>
        </p:spPr>
        <p:txBody>
          <a:bodyPr wrap="square" rtlCol="0">
            <a:spAutoFit/>
          </a:bodyPr>
          <a:lstStyle/>
          <a:p>
            <a:r>
              <a:rPr lang="en-GB" sz="1600" dirty="0">
                <a:latin typeface="+mn-lt"/>
              </a:rPr>
              <a:t>9%</a:t>
            </a:r>
          </a:p>
        </p:txBody>
      </p:sp>
      <p:sp>
        <p:nvSpPr>
          <p:cNvPr id="81" name="TextBox 80">
            <a:extLst>
              <a:ext uri="{FF2B5EF4-FFF2-40B4-BE49-F238E27FC236}">
                <a16:creationId xmlns:a16="http://schemas.microsoft.com/office/drawing/2014/main" id="{18CE1E34-238B-4334-A3F3-AE7E07E63937}"/>
              </a:ext>
            </a:extLst>
          </p:cNvPr>
          <p:cNvSpPr txBox="1"/>
          <p:nvPr/>
        </p:nvSpPr>
        <p:spPr>
          <a:xfrm>
            <a:off x="9794556" y="4929633"/>
            <a:ext cx="699789" cy="338554"/>
          </a:xfrm>
          <a:prstGeom prst="rect">
            <a:avLst/>
          </a:prstGeom>
          <a:noFill/>
        </p:spPr>
        <p:txBody>
          <a:bodyPr wrap="square" rtlCol="0">
            <a:spAutoFit/>
          </a:bodyPr>
          <a:lstStyle/>
          <a:p>
            <a:r>
              <a:rPr lang="en-GB" sz="1600" dirty="0">
                <a:latin typeface="+mn-lt"/>
              </a:rPr>
              <a:t>2%</a:t>
            </a:r>
          </a:p>
        </p:txBody>
      </p:sp>
      <p:sp>
        <p:nvSpPr>
          <p:cNvPr id="82" name="TextBox 81">
            <a:extLst>
              <a:ext uri="{FF2B5EF4-FFF2-40B4-BE49-F238E27FC236}">
                <a16:creationId xmlns:a16="http://schemas.microsoft.com/office/drawing/2014/main" id="{69D4CCF7-E54A-47CF-A770-489896446B1E}"/>
              </a:ext>
            </a:extLst>
          </p:cNvPr>
          <p:cNvSpPr txBox="1"/>
          <p:nvPr/>
        </p:nvSpPr>
        <p:spPr>
          <a:xfrm>
            <a:off x="8917999" y="4746750"/>
            <a:ext cx="699789" cy="338554"/>
          </a:xfrm>
          <a:prstGeom prst="rect">
            <a:avLst/>
          </a:prstGeom>
          <a:noFill/>
        </p:spPr>
        <p:txBody>
          <a:bodyPr wrap="square" rtlCol="0">
            <a:spAutoFit/>
          </a:bodyPr>
          <a:lstStyle/>
          <a:p>
            <a:r>
              <a:rPr lang="en-GB" sz="1600" dirty="0">
                <a:latin typeface="+mn-lt"/>
              </a:rPr>
              <a:t>4%</a:t>
            </a:r>
          </a:p>
        </p:txBody>
      </p:sp>
      <p:sp>
        <p:nvSpPr>
          <p:cNvPr id="83" name="TextBox 82">
            <a:extLst>
              <a:ext uri="{FF2B5EF4-FFF2-40B4-BE49-F238E27FC236}">
                <a16:creationId xmlns:a16="http://schemas.microsoft.com/office/drawing/2014/main" id="{2AE28EC1-F591-4D5E-A5B1-2F2360647C28}"/>
              </a:ext>
            </a:extLst>
          </p:cNvPr>
          <p:cNvSpPr txBox="1"/>
          <p:nvPr/>
        </p:nvSpPr>
        <p:spPr>
          <a:xfrm>
            <a:off x="8172092" y="4342802"/>
            <a:ext cx="699789" cy="338554"/>
          </a:xfrm>
          <a:prstGeom prst="rect">
            <a:avLst/>
          </a:prstGeom>
          <a:noFill/>
        </p:spPr>
        <p:txBody>
          <a:bodyPr wrap="square" rtlCol="0">
            <a:spAutoFit/>
          </a:bodyPr>
          <a:lstStyle/>
          <a:p>
            <a:r>
              <a:rPr lang="en-GB" sz="1600" dirty="0">
                <a:latin typeface="+mn-lt"/>
              </a:rPr>
              <a:t>9%</a:t>
            </a:r>
          </a:p>
        </p:txBody>
      </p:sp>
      <p:sp>
        <p:nvSpPr>
          <p:cNvPr id="84" name="TextBox 83">
            <a:extLst>
              <a:ext uri="{FF2B5EF4-FFF2-40B4-BE49-F238E27FC236}">
                <a16:creationId xmlns:a16="http://schemas.microsoft.com/office/drawing/2014/main" id="{DBE086E9-5919-4E37-85C3-F7476251971B}"/>
              </a:ext>
            </a:extLst>
          </p:cNvPr>
          <p:cNvSpPr txBox="1"/>
          <p:nvPr/>
        </p:nvSpPr>
        <p:spPr>
          <a:xfrm>
            <a:off x="6043302" y="3619677"/>
            <a:ext cx="699789" cy="338554"/>
          </a:xfrm>
          <a:prstGeom prst="rect">
            <a:avLst/>
          </a:prstGeom>
          <a:noFill/>
        </p:spPr>
        <p:txBody>
          <a:bodyPr wrap="square" rtlCol="0">
            <a:spAutoFit/>
          </a:bodyPr>
          <a:lstStyle/>
          <a:p>
            <a:r>
              <a:rPr lang="en-GB" sz="1600" dirty="0">
                <a:latin typeface="+mn-lt"/>
              </a:rPr>
              <a:t>68%</a:t>
            </a:r>
          </a:p>
        </p:txBody>
      </p:sp>
      <p:sp>
        <p:nvSpPr>
          <p:cNvPr id="88" name="TextBox 87">
            <a:extLst>
              <a:ext uri="{FF2B5EF4-FFF2-40B4-BE49-F238E27FC236}">
                <a16:creationId xmlns:a16="http://schemas.microsoft.com/office/drawing/2014/main" id="{4DDAD58A-63AD-414A-B5C8-D4F27F4479E3}"/>
              </a:ext>
            </a:extLst>
          </p:cNvPr>
          <p:cNvSpPr txBox="1"/>
          <p:nvPr/>
        </p:nvSpPr>
        <p:spPr>
          <a:xfrm>
            <a:off x="5395861" y="6041458"/>
            <a:ext cx="2029331" cy="338554"/>
          </a:xfrm>
          <a:prstGeom prst="rect">
            <a:avLst/>
          </a:prstGeom>
          <a:noFill/>
        </p:spPr>
        <p:txBody>
          <a:bodyPr wrap="square" rtlCol="0">
            <a:spAutoFit/>
          </a:bodyPr>
          <a:lstStyle/>
          <a:p>
            <a:r>
              <a:rPr lang="en-GB" sz="1600" dirty="0"/>
              <a:t>After WMO 2012 </a:t>
            </a:r>
          </a:p>
        </p:txBody>
      </p:sp>
      <p:grpSp>
        <p:nvGrpSpPr>
          <p:cNvPr id="95" name="Group 94">
            <a:extLst>
              <a:ext uri="{FF2B5EF4-FFF2-40B4-BE49-F238E27FC236}">
                <a16:creationId xmlns:a16="http://schemas.microsoft.com/office/drawing/2014/main" id="{127D08C9-2533-4D50-8822-66BE5588C950}"/>
              </a:ext>
            </a:extLst>
          </p:cNvPr>
          <p:cNvGrpSpPr/>
          <p:nvPr/>
        </p:nvGrpSpPr>
        <p:grpSpPr>
          <a:xfrm>
            <a:off x="1420238" y="1709090"/>
            <a:ext cx="9931941" cy="568539"/>
            <a:chOff x="1420238" y="1709090"/>
            <a:chExt cx="9931941" cy="568539"/>
          </a:xfrm>
        </p:grpSpPr>
        <p:sp>
          <p:nvSpPr>
            <p:cNvPr id="8" name="Rectangle 7">
              <a:extLst>
                <a:ext uri="{FF2B5EF4-FFF2-40B4-BE49-F238E27FC236}">
                  <a16:creationId xmlns:a16="http://schemas.microsoft.com/office/drawing/2014/main" id="{191D4A3C-750B-4B9E-B6B8-44A17CADCA44}"/>
                </a:ext>
              </a:extLst>
            </p:cNvPr>
            <p:cNvSpPr/>
            <p:nvPr/>
          </p:nvSpPr>
          <p:spPr>
            <a:xfrm>
              <a:off x="1420238" y="1709593"/>
              <a:ext cx="1640730" cy="564204"/>
            </a:xfrm>
            <a:prstGeom prst="rect">
              <a:avLst/>
            </a:prstGeom>
            <a:gradFill>
              <a:gsLst>
                <a:gs pos="0">
                  <a:schemeClr val="accent3">
                    <a:lumMod val="50000"/>
                  </a:schemeClr>
                </a:gs>
                <a:gs pos="100000">
                  <a:srgbClr val="960136"/>
                </a:gs>
              </a:gsLst>
              <a:lin ang="10800000" scaled="0"/>
            </a:grad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b="1" dirty="0">
                  <a:solidFill>
                    <a:schemeClr val="bg1"/>
                  </a:solidFill>
                </a:rPr>
                <a:t>Extremely dry</a:t>
              </a:r>
              <a:r>
                <a:rPr lang="en-GB" sz="1200" b="1" dirty="0">
                  <a:solidFill>
                    <a:srgbClr val="335E6F"/>
                  </a:solidFill>
                </a:rPr>
                <a:t> </a:t>
              </a:r>
            </a:p>
          </p:txBody>
        </p:sp>
        <p:sp>
          <p:nvSpPr>
            <p:cNvPr id="9" name="Rectangle 8">
              <a:extLst>
                <a:ext uri="{FF2B5EF4-FFF2-40B4-BE49-F238E27FC236}">
                  <a16:creationId xmlns:a16="http://schemas.microsoft.com/office/drawing/2014/main" id="{C13A559B-CA20-4F60-AE7D-7ED05826A52E}"/>
                </a:ext>
              </a:extLst>
            </p:cNvPr>
            <p:cNvSpPr/>
            <p:nvPr/>
          </p:nvSpPr>
          <p:spPr>
            <a:xfrm>
              <a:off x="3030168" y="1709593"/>
              <a:ext cx="843062" cy="564204"/>
            </a:xfrm>
            <a:prstGeom prst="rect">
              <a:avLst/>
            </a:prstGeom>
            <a:gradFill>
              <a:gsLst>
                <a:gs pos="0">
                  <a:schemeClr val="accent3">
                    <a:lumMod val="75000"/>
                  </a:schemeClr>
                </a:gs>
                <a:gs pos="100000">
                  <a:schemeClr val="accent3">
                    <a:lumMod val="50000"/>
                  </a:schemeClr>
                </a:gs>
              </a:gsLst>
              <a:lin ang="10800000" scaled="0"/>
            </a:gradFill>
            <a:ln w="31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b="1" dirty="0">
                  <a:solidFill>
                    <a:srgbClr val="335E6F"/>
                  </a:solidFill>
                </a:rPr>
                <a:t>Sever dry</a:t>
              </a:r>
              <a:endParaRPr lang="en-GB" sz="1200" b="1" dirty="0">
                <a:solidFill>
                  <a:srgbClr val="335E6F"/>
                </a:solidFill>
              </a:endParaRPr>
            </a:p>
          </p:txBody>
        </p:sp>
        <p:sp>
          <p:nvSpPr>
            <p:cNvPr id="10" name="Rectangle 9">
              <a:extLst>
                <a:ext uri="{FF2B5EF4-FFF2-40B4-BE49-F238E27FC236}">
                  <a16:creationId xmlns:a16="http://schemas.microsoft.com/office/drawing/2014/main" id="{3F43922A-7A54-4D9E-91D0-BDAB9A0BDF8D}"/>
                </a:ext>
              </a:extLst>
            </p:cNvPr>
            <p:cNvSpPr/>
            <p:nvPr/>
          </p:nvSpPr>
          <p:spPr>
            <a:xfrm>
              <a:off x="3879715" y="1709593"/>
              <a:ext cx="851169" cy="564204"/>
            </a:xfrm>
            <a:prstGeom prst="rect">
              <a:avLst/>
            </a:prstGeom>
            <a:gradFill>
              <a:gsLst>
                <a:gs pos="0">
                  <a:schemeClr val="accent3">
                    <a:lumMod val="40000"/>
                    <a:lumOff val="60000"/>
                  </a:schemeClr>
                </a:gs>
                <a:gs pos="100000">
                  <a:schemeClr val="accent3">
                    <a:lumMod val="75000"/>
                  </a:schemeClr>
                </a:gs>
              </a:gsLst>
              <a:lin ang="10800000" scaled="0"/>
            </a:grad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b="1" dirty="0">
                  <a:solidFill>
                    <a:srgbClr val="335E6F"/>
                  </a:solidFill>
                </a:rPr>
                <a:t>Mode-rate dry</a:t>
              </a:r>
              <a:endParaRPr lang="en-GB" b="1" dirty="0">
                <a:solidFill>
                  <a:srgbClr val="335E6F"/>
                </a:solidFill>
              </a:endParaRPr>
            </a:p>
          </p:txBody>
        </p:sp>
        <p:sp>
          <p:nvSpPr>
            <p:cNvPr id="14" name="Rectangle 13">
              <a:extLst>
                <a:ext uri="{FF2B5EF4-FFF2-40B4-BE49-F238E27FC236}">
                  <a16:creationId xmlns:a16="http://schemas.microsoft.com/office/drawing/2014/main" id="{77965DE9-0E8D-4798-8C04-393827B396E8}"/>
                </a:ext>
              </a:extLst>
            </p:cNvPr>
            <p:cNvSpPr/>
            <p:nvPr/>
          </p:nvSpPr>
          <p:spPr>
            <a:xfrm>
              <a:off x="9723408" y="1709593"/>
              <a:ext cx="1628771" cy="564204"/>
            </a:xfrm>
            <a:prstGeom prst="rect">
              <a:avLst/>
            </a:prstGeom>
            <a:gradFill>
              <a:gsLst>
                <a:gs pos="3000">
                  <a:schemeClr val="accent4">
                    <a:lumMod val="50000"/>
                  </a:schemeClr>
                </a:gs>
                <a:gs pos="100000">
                  <a:schemeClr val="tx2">
                    <a:lumMod val="75000"/>
                  </a:schemeClr>
                </a:gs>
              </a:gsLst>
              <a:lin ang="0" scaled="0"/>
            </a:grad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b="1" dirty="0">
                  <a:solidFill>
                    <a:schemeClr val="bg1"/>
                  </a:solidFill>
                </a:rPr>
                <a:t>Extremely wet</a:t>
              </a:r>
            </a:p>
          </p:txBody>
        </p:sp>
        <p:sp>
          <p:nvSpPr>
            <p:cNvPr id="15" name="Rectangle 14">
              <a:extLst>
                <a:ext uri="{FF2B5EF4-FFF2-40B4-BE49-F238E27FC236}">
                  <a16:creationId xmlns:a16="http://schemas.microsoft.com/office/drawing/2014/main" id="{7BC027B8-8439-4874-A65C-D71BB7464427}"/>
                </a:ext>
              </a:extLst>
            </p:cNvPr>
            <p:cNvSpPr/>
            <p:nvPr/>
          </p:nvSpPr>
          <p:spPr>
            <a:xfrm>
              <a:off x="8867374" y="1709593"/>
              <a:ext cx="849548" cy="564204"/>
            </a:xfrm>
            <a:prstGeom prst="rect">
              <a:avLst/>
            </a:prstGeom>
            <a:gradFill>
              <a:gsLst>
                <a:gs pos="3000">
                  <a:schemeClr val="accent4">
                    <a:lumMod val="75000"/>
                  </a:schemeClr>
                </a:gs>
                <a:gs pos="100000">
                  <a:schemeClr val="accent4">
                    <a:lumMod val="50000"/>
                  </a:schemeClr>
                </a:gs>
              </a:gsLst>
              <a:lin ang="0" scaled="0"/>
            </a:gradFill>
            <a:ln w="31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b="1" dirty="0">
                  <a:solidFill>
                    <a:srgbClr val="335E6F"/>
                  </a:solidFill>
                </a:rPr>
                <a:t>Sever wet</a:t>
              </a:r>
              <a:endParaRPr lang="en-GB" sz="1100" b="1" dirty="0">
                <a:solidFill>
                  <a:srgbClr val="335E6F"/>
                </a:solidFill>
              </a:endParaRPr>
            </a:p>
          </p:txBody>
        </p:sp>
        <p:sp>
          <p:nvSpPr>
            <p:cNvPr id="16" name="Rectangle 15">
              <a:extLst>
                <a:ext uri="{FF2B5EF4-FFF2-40B4-BE49-F238E27FC236}">
                  <a16:creationId xmlns:a16="http://schemas.microsoft.com/office/drawing/2014/main" id="{F05BB949-AA78-4A17-8006-39AD96451535}"/>
                </a:ext>
              </a:extLst>
            </p:cNvPr>
            <p:cNvSpPr/>
            <p:nvPr/>
          </p:nvSpPr>
          <p:spPr>
            <a:xfrm>
              <a:off x="8079434" y="1709593"/>
              <a:ext cx="787940" cy="564204"/>
            </a:xfrm>
            <a:prstGeom prst="rect">
              <a:avLst/>
            </a:prstGeom>
            <a:gradFill>
              <a:gsLst>
                <a:gs pos="0">
                  <a:schemeClr val="accent4">
                    <a:lumMod val="40000"/>
                    <a:lumOff val="60000"/>
                  </a:schemeClr>
                </a:gs>
                <a:gs pos="100000">
                  <a:schemeClr val="accent4">
                    <a:lumMod val="75000"/>
                  </a:schemeClr>
                </a:gs>
              </a:gsLst>
              <a:lin ang="0" scaled="0"/>
            </a:grad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b="1" dirty="0">
                  <a:solidFill>
                    <a:srgbClr val="335E6F"/>
                  </a:solidFill>
                </a:rPr>
                <a:t>Mode-rate</a:t>
              </a:r>
              <a:endParaRPr lang="en-GB" b="1" dirty="0">
                <a:solidFill>
                  <a:srgbClr val="335E6F"/>
                </a:solidFill>
              </a:endParaRPr>
            </a:p>
          </p:txBody>
        </p:sp>
        <p:sp>
          <p:nvSpPr>
            <p:cNvPr id="91" name="Rectangle 90">
              <a:extLst>
                <a:ext uri="{FF2B5EF4-FFF2-40B4-BE49-F238E27FC236}">
                  <a16:creationId xmlns:a16="http://schemas.microsoft.com/office/drawing/2014/main" id="{6F767890-A312-4FA0-BE74-753791D636AC}"/>
                </a:ext>
              </a:extLst>
            </p:cNvPr>
            <p:cNvSpPr/>
            <p:nvPr/>
          </p:nvSpPr>
          <p:spPr>
            <a:xfrm>
              <a:off x="4725006" y="1713425"/>
              <a:ext cx="1672552" cy="564204"/>
            </a:xfrm>
            <a:prstGeom prst="rect">
              <a:avLst/>
            </a:prstGeom>
            <a:gradFill flip="none" rotWithShape="1">
              <a:gsLst>
                <a:gs pos="0">
                  <a:schemeClr val="accent3">
                    <a:lumMod val="20000"/>
                    <a:lumOff val="80000"/>
                    <a:alpha val="0"/>
                  </a:schemeClr>
                </a:gs>
                <a:gs pos="100000">
                  <a:schemeClr val="accent3">
                    <a:lumMod val="40000"/>
                    <a:lumOff val="60000"/>
                  </a:schemeClr>
                </a:gs>
              </a:gsLst>
              <a:lin ang="10800000" scaled="0"/>
              <a:tileRect/>
            </a:grad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b="1" dirty="0">
                  <a:solidFill>
                    <a:srgbClr val="335E6F"/>
                  </a:solidFill>
                </a:rPr>
                <a:t>Mild dry</a:t>
              </a:r>
              <a:endParaRPr lang="en-GB" b="1" dirty="0"/>
            </a:p>
          </p:txBody>
        </p:sp>
        <p:sp>
          <p:nvSpPr>
            <p:cNvPr id="93" name="Rectangle 92">
              <a:extLst>
                <a:ext uri="{FF2B5EF4-FFF2-40B4-BE49-F238E27FC236}">
                  <a16:creationId xmlns:a16="http://schemas.microsoft.com/office/drawing/2014/main" id="{F135C218-9C6A-4A50-BAD8-305B82B9F9FF}"/>
                </a:ext>
              </a:extLst>
            </p:cNvPr>
            <p:cNvSpPr/>
            <p:nvPr/>
          </p:nvSpPr>
          <p:spPr>
            <a:xfrm>
              <a:off x="6405239" y="1709090"/>
              <a:ext cx="1672552" cy="564204"/>
            </a:xfrm>
            <a:prstGeom prst="rect">
              <a:avLst/>
            </a:prstGeom>
            <a:gradFill>
              <a:gsLst>
                <a:gs pos="0">
                  <a:schemeClr val="accent4">
                    <a:lumMod val="20000"/>
                    <a:lumOff val="80000"/>
                    <a:alpha val="0"/>
                  </a:schemeClr>
                </a:gs>
                <a:gs pos="100000">
                  <a:schemeClr val="accent4">
                    <a:lumMod val="40000"/>
                    <a:lumOff val="60000"/>
                  </a:schemeClr>
                </a:gs>
              </a:gsLst>
              <a:lin ang="0" scaled="0"/>
            </a:grad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b="1" dirty="0">
                  <a:solidFill>
                    <a:srgbClr val="335E6F"/>
                  </a:solidFill>
                </a:rPr>
                <a:t>Mild wet</a:t>
              </a:r>
              <a:endParaRPr lang="en-GB" b="1" dirty="0"/>
            </a:p>
          </p:txBody>
        </p:sp>
      </p:grpSp>
    </p:spTree>
    <p:extLst>
      <p:ext uri="{BB962C8B-B14F-4D97-AF65-F5344CB8AC3E}">
        <p14:creationId xmlns:p14="http://schemas.microsoft.com/office/powerpoint/2010/main" val="627095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8209C-F2AE-4AE9-BE36-ACE2BD5AFE28}"/>
              </a:ext>
            </a:extLst>
          </p:cNvPr>
          <p:cNvSpPr>
            <a:spLocks noGrp="1"/>
          </p:cNvSpPr>
          <p:nvPr>
            <p:ph type="title"/>
          </p:nvPr>
        </p:nvSpPr>
        <p:spPr/>
        <p:txBody>
          <a:bodyPr/>
          <a:lstStyle/>
          <a:p>
            <a:r>
              <a:rPr lang="en-GB" dirty="0"/>
              <a:t>Standardized precipitation and Evaporation Index</a:t>
            </a:r>
          </a:p>
        </p:txBody>
      </p:sp>
      <p:sp>
        <p:nvSpPr>
          <p:cNvPr id="3" name="Content Placeholder 2">
            <a:extLst>
              <a:ext uri="{FF2B5EF4-FFF2-40B4-BE49-F238E27FC236}">
                <a16:creationId xmlns:a16="http://schemas.microsoft.com/office/drawing/2014/main" id="{B60222AA-6EDA-4EB1-BB79-E514806DB4F0}"/>
              </a:ext>
            </a:extLst>
          </p:cNvPr>
          <p:cNvSpPr>
            <a:spLocks noGrp="1"/>
          </p:cNvSpPr>
          <p:nvPr>
            <p:ph idx="1"/>
          </p:nvPr>
        </p:nvSpPr>
        <p:spPr>
          <a:xfrm>
            <a:off x="218262" y="883106"/>
            <a:ext cx="5151406" cy="5545677"/>
          </a:xfrm>
        </p:spPr>
        <p:txBody>
          <a:bodyPr/>
          <a:lstStyle/>
          <a:p>
            <a:r>
              <a:rPr lang="en-GB" dirty="0"/>
              <a:t>SPEI - The computation of SPEI involves use of precipitation and crop reference evapotranspiration (</a:t>
            </a:r>
            <a:r>
              <a:rPr lang="en-GB" dirty="0" err="1"/>
              <a:t>ETref</a:t>
            </a:r>
            <a:r>
              <a:rPr lang="en-GB" dirty="0"/>
              <a:t>) data.</a:t>
            </a:r>
          </a:p>
          <a:p>
            <a:endParaRPr lang="en-GB" dirty="0"/>
          </a:p>
          <a:p>
            <a:r>
              <a:rPr lang="en-GB" dirty="0"/>
              <a:t>The methods for calculating evapotranspiration from meteorological data require various climatological and physical parameters. Some of the data are measured directly in weather stations. </a:t>
            </a:r>
          </a:p>
          <a:p>
            <a:endParaRPr lang="en-GB" dirty="0"/>
          </a:p>
          <a:p>
            <a:r>
              <a:rPr lang="en-GB" dirty="0"/>
              <a:t>Other parameters are related to commonly measured data and can be derived with the help of a direct or empirical relationship. (</a:t>
            </a:r>
            <a:r>
              <a:rPr lang="en-GB" dirty="0">
                <a:hlinkClick r:id="rId2"/>
              </a:rPr>
              <a:t>http://www.fao.org</a:t>
            </a:r>
            <a:r>
              <a:rPr lang="en-GB" dirty="0"/>
              <a:t>)</a:t>
            </a:r>
          </a:p>
        </p:txBody>
      </p:sp>
      <p:pic>
        <p:nvPicPr>
          <p:cNvPr id="5" name="Picture 4">
            <a:extLst>
              <a:ext uri="{FF2B5EF4-FFF2-40B4-BE49-F238E27FC236}">
                <a16:creationId xmlns:a16="http://schemas.microsoft.com/office/drawing/2014/main" id="{087F41DA-F93C-4615-9571-81467F5B3239}"/>
              </a:ext>
            </a:extLst>
          </p:cNvPr>
          <p:cNvPicPr>
            <a:picLocks noChangeAspect="1"/>
          </p:cNvPicPr>
          <p:nvPr/>
        </p:nvPicPr>
        <p:blipFill>
          <a:blip r:embed="rId3"/>
          <a:stretch>
            <a:fillRect/>
          </a:stretch>
        </p:blipFill>
        <p:spPr>
          <a:xfrm>
            <a:off x="5369668" y="1060315"/>
            <a:ext cx="6828576" cy="4513633"/>
          </a:xfrm>
          <a:prstGeom prst="rect">
            <a:avLst/>
          </a:prstGeom>
        </p:spPr>
      </p:pic>
      <p:sp>
        <p:nvSpPr>
          <p:cNvPr id="7" name="TextBox 6">
            <a:extLst>
              <a:ext uri="{FF2B5EF4-FFF2-40B4-BE49-F238E27FC236}">
                <a16:creationId xmlns:a16="http://schemas.microsoft.com/office/drawing/2014/main" id="{220D8EB9-3524-46A6-9A74-144738C9B00A}"/>
              </a:ext>
            </a:extLst>
          </p:cNvPr>
          <p:cNvSpPr txBox="1"/>
          <p:nvPr/>
        </p:nvSpPr>
        <p:spPr>
          <a:xfrm>
            <a:off x="5552062" y="5573948"/>
            <a:ext cx="6220838" cy="276999"/>
          </a:xfrm>
          <a:prstGeom prst="rect">
            <a:avLst/>
          </a:prstGeom>
          <a:noFill/>
        </p:spPr>
        <p:txBody>
          <a:bodyPr wrap="square">
            <a:spAutoFit/>
          </a:bodyPr>
          <a:lstStyle/>
          <a:p>
            <a:r>
              <a:rPr lang="en-GB" sz="1200" dirty="0"/>
              <a:t>https://spei.csic.es/spei_database/#map_name=spei01#map_position=1415</a:t>
            </a:r>
          </a:p>
        </p:txBody>
      </p:sp>
    </p:spTree>
    <p:extLst>
      <p:ext uri="{BB962C8B-B14F-4D97-AF65-F5344CB8AC3E}">
        <p14:creationId xmlns:p14="http://schemas.microsoft.com/office/powerpoint/2010/main" val="2155619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E1F14-A5C6-4C2C-A2B3-0746C945F90E}"/>
              </a:ext>
            </a:extLst>
          </p:cNvPr>
          <p:cNvSpPr>
            <a:spLocks noGrp="1"/>
          </p:cNvSpPr>
          <p:nvPr>
            <p:ph type="title"/>
          </p:nvPr>
        </p:nvSpPr>
        <p:spPr/>
        <p:txBody>
          <a:bodyPr/>
          <a:lstStyle/>
          <a:p>
            <a:r>
              <a:rPr lang="en-GB" dirty="0"/>
              <a:t>Agriculture drought indices</a:t>
            </a:r>
          </a:p>
        </p:txBody>
      </p:sp>
      <p:sp>
        <p:nvSpPr>
          <p:cNvPr id="3" name="Content Placeholder 2">
            <a:extLst>
              <a:ext uri="{FF2B5EF4-FFF2-40B4-BE49-F238E27FC236}">
                <a16:creationId xmlns:a16="http://schemas.microsoft.com/office/drawing/2014/main" id="{0E7D53DA-05B2-483F-93B9-BE05365F5397}"/>
              </a:ext>
            </a:extLst>
          </p:cNvPr>
          <p:cNvSpPr>
            <a:spLocks noGrp="1"/>
          </p:cNvSpPr>
          <p:nvPr>
            <p:ph idx="1"/>
          </p:nvPr>
        </p:nvSpPr>
        <p:spPr/>
        <p:txBody>
          <a:bodyPr/>
          <a:lstStyle/>
          <a:p>
            <a:r>
              <a:rPr lang="en-GB" dirty="0"/>
              <a:t>Soil Moisture can be used as a drought index to identify agriculture drought.</a:t>
            </a:r>
          </a:p>
          <a:p>
            <a:r>
              <a:rPr lang="en-GB" dirty="0"/>
              <a:t>The climatology mean, maximum and minimum are first calculated. </a:t>
            </a:r>
          </a:p>
          <a:p>
            <a:endParaRPr lang="en-GB" dirty="0"/>
          </a:p>
        </p:txBody>
      </p:sp>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C301313E-8FD2-4EFF-9FA9-6EDFECAFB852}"/>
                  </a:ext>
                </a:extLst>
              </p:cNvPr>
              <p:cNvGraphicFramePr>
                <a:graphicFrameLocks noGrp="1"/>
              </p:cNvGraphicFramePr>
              <p:nvPr>
                <p:extLst>
                  <p:ext uri="{D42A27DB-BD31-4B8C-83A1-F6EECF244321}">
                    <p14:modId xmlns:p14="http://schemas.microsoft.com/office/powerpoint/2010/main" val="1065327096"/>
                  </p:ext>
                </p:extLst>
              </p:nvPr>
            </p:nvGraphicFramePr>
            <p:xfrm>
              <a:off x="397565" y="1797441"/>
              <a:ext cx="10523520" cy="3540252"/>
            </p:xfrm>
            <a:graphic>
              <a:graphicData uri="http://schemas.openxmlformats.org/drawingml/2006/table">
                <a:tbl>
                  <a:tblPr firstRow="1" bandRow="1">
                    <a:tableStyleId>{00A15C55-8517-42AA-B614-E9B94910E393}</a:tableStyleId>
                  </a:tblPr>
                  <a:tblGrid>
                    <a:gridCol w="731520">
                      <a:extLst>
                        <a:ext uri="{9D8B030D-6E8A-4147-A177-3AD203B41FA5}">
                          <a16:colId xmlns:a16="http://schemas.microsoft.com/office/drawing/2014/main" val="3201749085"/>
                        </a:ext>
                      </a:extLst>
                    </a:gridCol>
                    <a:gridCol w="2052000">
                      <a:extLst>
                        <a:ext uri="{9D8B030D-6E8A-4147-A177-3AD203B41FA5}">
                          <a16:colId xmlns:a16="http://schemas.microsoft.com/office/drawing/2014/main" val="2692046096"/>
                        </a:ext>
                      </a:extLst>
                    </a:gridCol>
                    <a:gridCol w="540000">
                      <a:extLst>
                        <a:ext uri="{9D8B030D-6E8A-4147-A177-3AD203B41FA5}">
                          <a16:colId xmlns:a16="http://schemas.microsoft.com/office/drawing/2014/main" val="541939437"/>
                        </a:ext>
                      </a:extLst>
                    </a:gridCol>
                    <a:gridCol w="540000">
                      <a:extLst>
                        <a:ext uri="{9D8B030D-6E8A-4147-A177-3AD203B41FA5}">
                          <a16:colId xmlns:a16="http://schemas.microsoft.com/office/drawing/2014/main" val="3503369177"/>
                        </a:ext>
                      </a:extLst>
                    </a:gridCol>
                    <a:gridCol w="540000">
                      <a:extLst>
                        <a:ext uri="{9D8B030D-6E8A-4147-A177-3AD203B41FA5}">
                          <a16:colId xmlns:a16="http://schemas.microsoft.com/office/drawing/2014/main" val="503006348"/>
                        </a:ext>
                      </a:extLst>
                    </a:gridCol>
                    <a:gridCol w="540000">
                      <a:extLst>
                        <a:ext uri="{9D8B030D-6E8A-4147-A177-3AD203B41FA5}">
                          <a16:colId xmlns:a16="http://schemas.microsoft.com/office/drawing/2014/main" val="2427307208"/>
                        </a:ext>
                      </a:extLst>
                    </a:gridCol>
                    <a:gridCol w="540000">
                      <a:extLst>
                        <a:ext uri="{9D8B030D-6E8A-4147-A177-3AD203B41FA5}">
                          <a16:colId xmlns:a16="http://schemas.microsoft.com/office/drawing/2014/main" val="1652950526"/>
                        </a:ext>
                      </a:extLst>
                    </a:gridCol>
                    <a:gridCol w="540000">
                      <a:extLst>
                        <a:ext uri="{9D8B030D-6E8A-4147-A177-3AD203B41FA5}">
                          <a16:colId xmlns:a16="http://schemas.microsoft.com/office/drawing/2014/main" val="2721464858"/>
                        </a:ext>
                      </a:extLst>
                    </a:gridCol>
                    <a:gridCol w="540000">
                      <a:extLst>
                        <a:ext uri="{9D8B030D-6E8A-4147-A177-3AD203B41FA5}">
                          <a16:colId xmlns:a16="http://schemas.microsoft.com/office/drawing/2014/main" val="1300358127"/>
                        </a:ext>
                      </a:extLst>
                    </a:gridCol>
                    <a:gridCol w="540000">
                      <a:extLst>
                        <a:ext uri="{9D8B030D-6E8A-4147-A177-3AD203B41FA5}">
                          <a16:colId xmlns:a16="http://schemas.microsoft.com/office/drawing/2014/main" val="199932986"/>
                        </a:ext>
                      </a:extLst>
                    </a:gridCol>
                    <a:gridCol w="540000">
                      <a:extLst>
                        <a:ext uri="{9D8B030D-6E8A-4147-A177-3AD203B41FA5}">
                          <a16:colId xmlns:a16="http://schemas.microsoft.com/office/drawing/2014/main" val="3922469863"/>
                        </a:ext>
                      </a:extLst>
                    </a:gridCol>
                    <a:gridCol w="540000">
                      <a:extLst>
                        <a:ext uri="{9D8B030D-6E8A-4147-A177-3AD203B41FA5}">
                          <a16:colId xmlns:a16="http://schemas.microsoft.com/office/drawing/2014/main" val="2339695556"/>
                        </a:ext>
                      </a:extLst>
                    </a:gridCol>
                    <a:gridCol w="2340000">
                      <a:extLst>
                        <a:ext uri="{9D8B030D-6E8A-4147-A177-3AD203B41FA5}">
                          <a16:colId xmlns:a16="http://schemas.microsoft.com/office/drawing/2014/main" val="1556369119"/>
                        </a:ext>
                      </a:extLst>
                    </a:gridCol>
                  </a:tblGrid>
                  <a:tr h="0">
                    <a:tc>
                      <a:txBody>
                        <a:bodyPr/>
                        <a:lstStyle/>
                        <a:p>
                          <a:r>
                            <a:rPr lang="en-GB" sz="1400" b="1" dirty="0">
                              <a:solidFill>
                                <a:schemeClr val="tx2"/>
                              </a:solidFill>
                            </a:rPr>
                            <a:t>Year 1</a:t>
                          </a:r>
                        </a:p>
                      </a:txBody>
                      <a:tcPr/>
                    </a:tc>
                    <a:tc>
                      <a:txBody>
                        <a:bodyPr/>
                        <a:lstStyle/>
                        <a:p>
                          <a:r>
                            <a:rPr lang="en-GB" sz="1400" b="1" dirty="0">
                              <a:solidFill>
                                <a:schemeClr val="tx2"/>
                              </a:solidFill>
                            </a:rPr>
                            <a:t>M1</a:t>
                          </a:r>
                        </a:p>
                      </a:txBody>
                      <a:tcPr/>
                    </a:tc>
                    <a:tc>
                      <a:txBody>
                        <a:bodyPr/>
                        <a:lstStyle/>
                        <a:p>
                          <a:r>
                            <a:rPr lang="en-GB" sz="1400" b="1" dirty="0">
                              <a:solidFill>
                                <a:schemeClr val="tx2"/>
                              </a:solidFill>
                            </a:rPr>
                            <a:t>M2</a:t>
                          </a:r>
                        </a:p>
                      </a:txBody>
                      <a:tcPr/>
                    </a:tc>
                    <a:tc>
                      <a:txBody>
                        <a:bodyPr/>
                        <a:lstStyle/>
                        <a:p>
                          <a:r>
                            <a:rPr lang="en-GB" sz="1400" b="1" dirty="0">
                              <a:solidFill>
                                <a:schemeClr val="tx2"/>
                              </a:solidFill>
                            </a:rPr>
                            <a:t>M3</a:t>
                          </a:r>
                        </a:p>
                      </a:txBody>
                      <a:tcPr/>
                    </a:tc>
                    <a:tc>
                      <a:txBody>
                        <a:bodyPr/>
                        <a:lstStyle/>
                        <a:p>
                          <a:r>
                            <a:rPr lang="en-GB" sz="1400" b="1" dirty="0">
                              <a:solidFill>
                                <a:schemeClr val="tx2"/>
                              </a:solidFill>
                            </a:rPr>
                            <a:t>M4</a:t>
                          </a:r>
                        </a:p>
                      </a:txBody>
                      <a:tcPr/>
                    </a:tc>
                    <a:tc>
                      <a:txBody>
                        <a:bodyPr/>
                        <a:lstStyle/>
                        <a:p>
                          <a:r>
                            <a:rPr lang="en-GB" sz="1400" b="1" dirty="0">
                              <a:solidFill>
                                <a:schemeClr val="tx2"/>
                              </a:solidFill>
                            </a:rPr>
                            <a:t>M5</a:t>
                          </a:r>
                        </a:p>
                      </a:txBody>
                      <a:tcPr/>
                    </a:tc>
                    <a:tc>
                      <a:txBody>
                        <a:bodyPr/>
                        <a:lstStyle/>
                        <a:p>
                          <a:r>
                            <a:rPr lang="en-GB" sz="1400" b="1" dirty="0">
                              <a:solidFill>
                                <a:schemeClr val="tx2"/>
                              </a:solidFill>
                            </a:rPr>
                            <a:t>M6</a:t>
                          </a:r>
                        </a:p>
                      </a:txBody>
                      <a:tcPr/>
                    </a:tc>
                    <a:tc>
                      <a:txBody>
                        <a:bodyPr/>
                        <a:lstStyle/>
                        <a:p>
                          <a:r>
                            <a:rPr lang="en-GB" sz="1400" b="1" dirty="0">
                              <a:solidFill>
                                <a:schemeClr val="tx2"/>
                              </a:solidFill>
                            </a:rPr>
                            <a:t>M7</a:t>
                          </a:r>
                        </a:p>
                      </a:txBody>
                      <a:tcPr/>
                    </a:tc>
                    <a:tc>
                      <a:txBody>
                        <a:bodyPr/>
                        <a:lstStyle/>
                        <a:p>
                          <a:r>
                            <a:rPr lang="en-GB" sz="1400" b="1" dirty="0">
                              <a:solidFill>
                                <a:schemeClr val="tx2"/>
                              </a:solidFill>
                            </a:rPr>
                            <a:t>M8</a:t>
                          </a:r>
                        </a:p>
                      </a:txBody>
                      <a:tcPr/>
                    </a:tc>
                    <a:tc>
                      <a:txBody>
                        <a:bodyPr/>
                        <a:lstStyle/>
                        <a:p>
                          <a:r>
                            <a:rPr lang="en-GB" sz="1400" b="1" dirty="0">
                              <a:solidFill>
                                <a:schemeClr val="tx2"/>
                              </a:solidFill>
                            </a:rPr>
                            <a:t>M9</a:t>
                          </a:r>
                        </a:p>
                      </a:txBody>
                      <a:tcPr/>
                    </a:tc>
                    <a:tc>
                      <a:txBody>
                        <a:bodyPr/>
                        <a:lstStyle/>
                        <a:p>
                          <a:r>
                            <a:rPr lang="en-GB" sz="1400" b="1" dirty="0">
                              <a:solidFill>
                                <a:schemeClr val="tx2"/>
                              </a:solidFill>
                            </a:rPr>
                            <a:t>M10</a:t>
                          </a:r>
                        </a:p>
                      </a:txBody>
                      <a:tcPr/>
                    </a:tc>
                    <a:tc>
                      <a:txBody>
                        <a:bodyPr/>
                        <a:lstStyle/>
                        <a:p>
                          <a:r>
                            <a:rPr lang="en-GB" sz="1400" b="1" dirty="0">
                              <a:solidFill>
                                <a:schemeClr val="tx2"/>
                              </a:solidFill>
                            </a:rPr>
                            <a:t>M11</a:t>
                          </a:r>
                        </a:p>
                      </a:txBody>
                      <a:tcPr/>
                    </a:tc>
                    <a:tc>
                      <a:txBody>
                        <a:bodyPr/>
                        <a:lstStyle/>
                        <a:p>
                          <a:r>
                            <a:rPr lang="en-GB" sz="1400" b="1" dirty="0">
                              <a:solidFill>
                                <a:schemeClr val="tx2"/>
                              </a:solidFill>
                            </a:rPr>
                            <a:t>M12</a:t>
                          </a:r>
                        </a:p>
                      </a:txBody>
                      <a:tcPr/>
                    </a:tc>
                    <a:extLst>
                      <a:ext uri="{0D108BD9-81ED-4DB2-BD59-A6C34878D82A}">
                        <a16:rowId xmlns:a16="http://schemas.microsoft.com/office/drawing/2014/main" val="416045452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Year 2</a:t>
                          </a:r>
                        </a:p>
                      </a:txBody>
                      <a:tcPr/>
                    </a:tc>
                    <a:tc>
                      <a:txBody>
                        <a:bodyPr/>
                        <a:lstStyle/>
                        <a:p>
                          <a:pPr/>
                          <a14:m>
                            <m:oMathPara xmlns:m="http://schemas.openxmlformats.org/officeDocument/2006/math">
                              <m:oMathParaPr>
                                <m:jc m:val="centerGroup"/>
                              </m:oMathParaPr>
                              <m:oMath xmlns:m="http://schemas.openxmlformats.org/officeDocument/2006/math">
                                <m:r>
                                  <a:rPr lang="en-GB" sz="1400" b="0" i="1" smtClean="0">
                                    <a:solidFill>
                                      <a:schemeClr val="tx2"/>
                                    </a:solidFill>
                                    <a:latin typeface="Cambria Math" panose="02040503050406030204" pitchFamily="18" charset="0"/>
                                  </a:rPr>
                                  <m:t>𝑆𝑊</m:t>
                                </m:r>
                                <m:sSub>
                                  <m:sSubPr>
                                    <m:ctrlPr>
                                      <a:rPr lang="en-GB" sz="1400" b="0" i="1" smtClean="0">
                                        <a:solidFill>
                                          <a:schemeClr val="tx2"/>
                                        </a:solidFill>
                                        <a:latin typeface="Cambria Math" panose="02040503050406030204" pitchFamily="18" charset="0"/>
                                      </a:rPr>
                                    </m:ctrlPr>
                                  </m:sSubPr>
                                  <m:e>
                                    <m:r>
                                      <a:rPr lang="en-GB" sz="1400" b="0" i="1" smtClean="0">
                                        <a:solidFill>
                                          <a:schemeClr val="tx2"/>
                                        </a:solidFill>
                                        <a:latin typeface="Cambria Math" panose="02040503050406030204" pitchFamily="18" charset="0"/>
                                      </a:rPr>
                                      <m:t>1</m:t>
                                    </m:r>
                                  </m:e>
                                  <m:sub>
                                    <m:r>
                                      <a:rPr lang="en-GB" sz="1400" b="0" i="1" smtClean="0">
                                        <a:solidFill>
                                          <a:schemeClr val="tx2"/>
                                        </a:solidFill>
                                        <a:latin typeface="Cambria Math" panose="02040503050406030204" pitchFamily="18" charset="0"/>
                                      </a:rPr>
                                      <m:t>2</m:t>
                                    </m:r>
                                  </m:sub>
                                </m:sSub>
                              </m:oMath>
                            </m:oMathPara>
                          </a14:m>
                          <a:endParaRPr lang="en-GB" sz="1400" b="1" dirty="0">
                            <a:solidFill>
                              <a:schemeClr val="tx2"/>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b="0" i="1" smtClean="0">
                                    <a:solidFill>
                                      <a:schemeClr val="tx2"/>
                                    </a:solidFill>
                                    <a:latin typeface="Cambria Math" panose="02040503050406030204" pitchFamily="18" charset="0"/>
                                  </a:rPr>
                                  <m:t>𝑆𝑊</m:t>
                                </m:r>
                                <m:sSub>
                                  <m:sSubPr>
                                    <m:ctrlPr>
                                      <a:rPr lang="en-GB" sz="1400" b="0" i="1" smtClean="0">
                                        <a:solidFill>
                                          <a:schemeClr val="tx2"/>
                                        </a:solidFill>
                                        <a:latin typeface="Cambria Math" panose="02040503050406030204" pitchFamily="18" charset="0"/>
                                      </a:rPr>
                                    </m:ctrlPr>
                                  </m:sSubPr>
                                  <m:e>
                                    <m:r>
                                      <a:rPr lang="en-GB" sz="1400" b="0" i="1" smtClean="0">
                                        <a:solidFill>
                                          <a:schemeClr val="tx2"/>
                                        </a:solidFill>
                                        <a:latin typeface="Cambria Math" panose="02040503050406030204" pitchFamily="18" charset="0"/>
                                      </a:rPr>
                                      <m:t>2</m:t>
                                    </m:r>
                                  </m:e>
                                  <m:sub>
                                    <m:r>
                                      <a:rPr lang="en-GB" sz="1400" b="0" i="1" smtClean="0">
                                        <a:solidFill>
                                          <a:schemeClr val="tx2"/>
                                        </a:solidFill>
                                        <a:latin typeface="Cambria Math" panose="02040503050406030204" pitchFamily="18" charset="0"/>
                                      </a:rPr>
                                      <m:t>2</m:t>
                                    </m:r>
                                  </m:sub>
                                </m:sSub>
                              </m:oMath>
                            </m:oMathPara>
                          </a14:m>
                          <a:endParaRPr lang="en-GB" sz="1400" b="1" dirty="0">
                            <a:solidFill>
                              <a:schemeClr val="tx2"/>
                            </a:solidFill>
                          </a:endParaRPr>
                        </a:p>
                      </a:txBody>
                      <a:tcPr/>
                    </a:tc>
                    <a:tc>
                      <a:txBody>
                        <a:bodyPr/>
                        <a:lstStyle/>
                        <a:p>
                          <a:endParaRPr lang="en-GB" sz="1400" b="1" dirty="0">
                            <a:solidFill>
                              <a:schemeClr val="tx2"/>
                            </a:solidFill>
                          </a:endParaRPr>
                        </a:p>
                      </a:txBody>
                      <a:tcPr/>
                    </a:tc>
                    <a:tc>
                      <a:txBody>
                        <a:bodyPr/>
                        <a:lstStyle/>
                        <a:p>
                          <a:r>
                            <a:rPr lang="en-GB" sz="1400" b="0" dirty="0">
                              <a:solidFill>
                                <a:schemeClr val="tx2"/>
                              </a:solidFill>
                            </a:rPr>
                            <a:t>.</a:t>
                          </a:r>
                        </a:p>
                      </a:txBody>
                      <a:tcPr/>
                    </a:tc>
                    <a:tc>
                      <a:txBody>
                        <a:bodyPr/>
                        <a:lstStyle/>
                        <a:p>
                          <a:r>
                            <a:rPr lang="en-GB" sz="1400" b="0" dirty="0">
                              <a:solidFill>
                                <a:schemeClr val="tx2"/>
                              </a:solidFill>
                            </a:rPr>
                            <a:t>.</a:t>
                          </a:r>
                        </a:p>
                      </a:txBody>
                      <a:tcPr/>
                    </a:tc>
                    <a:tc>
                      <a:txBody>
                        <a:bodyPr/>
                        <a:lstStyle/>
                        <a:p>
                          <a:r>
                            <a:rPr lang="en-GB" sz="1400" b="0" dirty="0">
                              <a:solidFill>
                                <a:schemeClr val="tx2"/>
                              </a:solidFill>
                            </a:rPr>
                            <a:t>.</a:t>
                          </a:r>
                        </a:p>
                      </a:txBody>
                      <a:tcPr/>
                    </a:tc>
                    <a:tc>
                      <a:txBody>
                        <a:bodyPr/>
                        <a:lstStyle/>
                        <a:p>
                          <a:r>
                            <a:rPr lang="en-GB" sz="1400" b="0" dirty="0">
                              <a:solidFill>
                                <a:schemeClr val="tx2"/>
                              </a:solidFill>
                            </a:rPr>
                            <a:t>.</a:t>
                          </a:r>
                        </a:p>
                      </a:txBody>
                      <a:tcPr/>
                    </a:tc>
                    <a:tc>
                      <a:txBody>
                        <a:bodyPr/>
                        <a:lstStyle/>
                        <a:p>
                          <a:r>
                            <a:rPr lang="en-GB" sz="1400" b="0" dirty="0">
                              <a:solidFill>
                                <a:schemeClr val="tx2"/>
                              </a:solidFill>
                            </a:rPr>
                            <a:t>.</a:t>
                          </a:r>
                        </a:p>
                      </a:txBody>
                      <a:tcPr/>
                    </a:tc>
                    <a:tc>
                      <a:txBody>
                        <a:bodyPr/>
                        <a:lstStyle/>
                        <a:p>
                          <a:r>
                            <a:rPr lang="en-GB" sz="1400" b="0" dirty="0">
                              <a:solidFill>
                                <a:schemeClr val="tx2"/>
                              </a:solidFill>
                            </a:rPr>
                            <a:t>.</a:t>
                          </a:r>
                        </a:p>
                      </a:txBody>
                      <a:tcPr/>
                    </a:tc>
                    <a:tc>
                      <a:txBody>
                        <a:bodyPr/>
                        <a:lstStyle/>
                        <a:p>
                          <a:r>
                            <a:rPr lang="en-GB" sz="1400" b="0" dirty="0">
                              <a:solidFill>
                                <a:schemeClr val="tx2"/>
                              </a:solidFill>
                            </a:rPr>
                            <a:t>.</a:t>
                          </a:r>
                        </a:p>
                      </a:txBody>
                      <a:tcPr/>
                    </a:tc>
                    <a:tc>
                      <a:txBody>
                        <a:bodyPr/>
                        <a:lstStyle/>
                        <a:p>
                          <a:endParaRPr lang="en-GB" sz="1400" b="1" dirty="0">
                            <a:solidFill>
                              <a:schemeClr val="tx2"/>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b="0" i="1" smtClean="0">
                                    <a:solidFill>
                                      <a:schemeClr val="tx2"/>
                                    </a:solidFill>
                                    <a:latin typeface="Cambria Math" panose="02040503050406030204" pitchFamily="18" charset="0"/>
                                  </a:rPr>
                                  <m:t>𝑆𝑊</m:t>
                                </m:r>
                                <m:sSub>
                                  <m:sSubPr>
                                    <m:ctrlPr>
                                      <a:rPr lang="en-GB" sz="1400" b="0" i="1" smtClean="0">
                                        <a:solidFill>
                                          <a:schemeClr val="tx2"/>
                                        </a:solidFill>
                                        <a:latin typeface="Cambria Math" panose="02040503050406030204" pitchFamily="18" charset="0"/>
                                      </a:rPr>
                                    </m:ctrlPr>
                                  </m:sSubPr>
                                  <m:e>
                                    <m:r>
                                      <a:rPr lang="en-GB" sz="1400" b="0" i="1" smtClean="0">
                                        <a:solidFill>
                                          <a:schemeClr val="tx2"/>
                                        </a:solidFill>
                                        <a:latin typeface="Cambria Math" panose="02040503050406030204" pitchFamily="18" charset="0"/>
                                      </a:rPr>
                                      <m:t>12</m:t>
                                    </m:r>
                                  </m:e>
                                  <m:sub>
                                    <m:r>
                                      <a:rPr lang="en-GB" sz="1400" b="0" i="1" smtClean="0">
                                        <a:solidFill>
                                          <a:schemeClr val="tx2"/>
                                        </a:solidFill>
                                        <a:latin typeface="Cambria Math" panose="02040503050406030204" pitchFamily="18" charset="0"/>
                                      </a:rPr>
                                      <m:t>2</m:t>
                                    </m:r>
                                  </m:sub>
                                </m:sSub>
                              </m:oMath>
                            </m:oMathPara>
                          </a14:m>
                          <a:endParaRPr lang="en-GB" sz="1400" b="1" dirty="0">
                            <a:solidFill>
                              <a:schemeClr val="tx2"/>
                            </a:solidFill>
                          </a:endParaRPr>
                        </a:p>
                      </a:txBody>
                      <a:tcPr/>
                    </a:tc>
                    <a:extLst>
                      <a:ext uri="{0D108BD9-81ED-4DB2-BD59-A6C34878D82A}">
                        <a16:rowId xmlns:a16="http://schemas.microsoft.com/office/drawing/2014/main" val="234197953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Year 3</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pPr algn="ctr"/>
                          <a:r>
                            <a:rPr lang="en-GB" sz="1400" b="1" dirty="0">
                              <a:solidFill>
                                <a:schemeClr val="tx2"/>
                              </a:solidFill>
                            </a:rPr>
                            <a:t>.</a:t>
                          </a:r>
                        </a:p>
                      </a:txBody>
                      <a:tcPr/>
                    </a:tc>
                    <a:extLst>
                      <a:ext uri="{0D108BD9-81ED-4DB2-BD59-A6C34878D82A}">
                        <a16:rowId xmlns:a16="http://schemas.microsoft.com/office/drawing/2014/main" val="30594881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pPr algn="ctr"/>
                          <a:r>
                            <a:rPr lang="en-GB" sz="1400" b="1" dirty="0">
                              <a:solidFill>
                                <a:schemeClr val="tx2"/>
                              </a:solidFill>
                            </a:rPr>
                            <a:t>.</a:t>
                          </a:r>
                        </a:p>
                      </a:txBody>
                      <a:tcPr/>
                    </a:tc>
                    <a:extLst>
                      <a:ext uri="{0D108BD9-81ED-4DB2-BD59-A6C34878D82A}">
                        <a16:rowId xmlns:a16="http://schemas.microsoft.com/office/drawing/2014/main" val="195380542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pPr algn="ctr"/>
                          <a:r>
                            <a:rPr lang="en-GB" sz="1400" b="1" dirty="0">
                              <a:solidFill>
                                <a:schemeClr val="tx2"/>
                              </a:solidFill>
                            </a:rPr>
                            <a:t>.</a:t>
                          </a:r>
                        </a:p>
                      </a:txBody>
                      <a:tcPr/>
                    </a:tc>
                    <a:extLst>
                      <a:ext uri="{0D108BD9-81ED-4DB2-BD59-A6C34878D82A}">
                        <a16:rowId xmlns:a16="http://schemas.microsoft.com/office/drawing/2014/main" val="81991166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pPr algn="ctr"/>
                          <a:r>
                            <a:rPr lang="en-GB" sz="1400" b="1" dirty="0">
                              <a:solidFill>
                                <a:schemeClr val="tx2"/>
                              </a:solidFill>
                            </a:rPr>
                            <a:t>.</a:t>
                          </a:r>
                        </a:p>
                      </a:txBody>
                      <a:tcPr/>
                    </a:tc>
                    <a:extLst>
                      <a:ext uri="{0D108BD9-81ED-4DB2-BD59-A6C34878D82A}">
                        <a16:rowId xmlns:a16="http://schemas.microsoft.com/office/drawing/2014/main" val="112066660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pPr algn="ctr"/>
                          <a:r>
                            <a:rPr lang="en-GB" sz="1400" b="1" dirty="0">
                              <a:solidFill>
                                <a:schemeClr val="tx2"/>
                              </a:solidFill>
                            </a:rPr>
                            <a:t>.</a:t>
                          </a:r>
                        </a:p>
                      </a:txBody>
                      <a:tcPr/>
                    </a:tc>
                    <a:extLst>
                      <a:ext uri="{0D108BD9-81ED-4DB2-BD59-A6C34878D82A}">
                        <a16:rowId xmlns:a16="http://schemas.microsoft.com/office/drawing/2014/main" val="3610214465"/>
                      </a:ext>
                    </a:extLst>
                  </a:tr>
                  <a:tr h="0">
                    <a:tc>
                      <a:txBody>
                        <a:bodyPr/>
                        <a:lstStyle/>
                        <a:p>
                          <a:r>
                            <a:rPr lang="en-GB" sz="1400" b="1" dirty="0">
                              <a:solidFill>
                                <a:schemeClr val="tx2"/>
                              </a:solidFill>
                            </a:rPr>
                            <a:t>Year 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b="0" i="1" smtClean="0">
                                    <a:solidFill>
                                      <a:schemeClr val="tx2"/>
                                    </a:solidFill>
                                    <a:latin typeface="Cambria Math" panose="02040503050406030204" pitchFamily="18" charset="0"/>
                                  </a:rPr>
                                  <m:t>𝑆𝑊</m:t>
                                </m:r>
                                <m:sSub>
                                  <m:sSubPr>
                                    <m:ctrlPr>
                                      <a:rPr lang="en-GB" sz="1400" b="0" i="1" smtClean="0">
                                        <a:solidFill>
                                          <a:schemeClr val="tx2"/>
                                        </a:solidFill>
                                        <a:latin typeface="Cambria Math" panose="02040503050406030204" pitchFamily="18" charset="0"/>
                                      </a:rPr>
                                    </m:ctrlPr>
                                  </m:sSubPr>
                                  <m:e>
                                    <m:r>
                                      <a:rPr lang="en-GB" sz="1400" b="0" i="1" smtClean="0">
                                        <a:solidFill>
                                          <a:schemeClr val="tx2"/>
                                        </a:solidFill>
                                        <a:latin typeface="Cambria Math" panose="02040503050406030204" pitchFamily="18" charset="0"/>
                                      </a:rPr>
                                      <m:t>1</m:t>
                                    </m:r>
                                  </m:e>
                                  <m:sub>
                                    <m:r>
                                      <a:rPr lang="en-GB" sz="1400" b="0" i="1" smtClean="0">
                                        <a:solidFill>
                                          <a:schemeClr val="tx2"/>
                                        </a:solidFill>
                                        <a:latin typeface="Cambria Math" panose="02040503050406030204" pitchFamily="18" charset="0"/>
                                      </a:rPr>
                                      <m:t>𝑛</m:t>
                                    </m:r>
                                  </m:sub>
                                </m:sSub>
                              </m:oMath>
                            </m:oMathPara>
                          </a14:m>
                          <a:endParaRPr lang="en-GB" sz="1400" b="1" dirty="0">
                            <a:solidFill>
                              <a:schemeClr val="tx2"/>
                            </a:solidFill>
                          </a:endParaRP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b="0" i="1" smtClean="0">
                                    <a:solidFill>
                                      <a:schemeClr val="tx2"/>
                                    </a:solidFill>
                                    <a:latin typeface="Cambria Math" panose="02040503050406030204" pitchFamily="18" charset="0"/>
                                  </a:rPr>
                                  <m:t>𝑆𝑊</m:t>
                                </m:r>
                                <m:sSub>
                                  <m:sSubPr>
                                    <m:ctrlPr>
                                      <a:rPr lang="en-GB" sz="1400" b="0" i="1" smtClean="0">
                                        <a:solidFill>
                                          <a:schemeClr val="tx2"/>
                                        </a:solidFill>
                                        <a:latin typeface="Cambria Math" panose="02040503050406030204" pitchFamily="18" charset="0"/>
                                      </a:rPr>
                                    </m:ctrlPr>
                                  </m:sSubPr>
                                  <m:e>
                                    <m:r>
                                      <a:rPr lang="en-GB" sz="1400" b="0" i="1" smtClean="0">
                                        <a:solidFill>
                                          <a:schemeClr val="tx2"/>
                                        </a:solidFill>
                                        <a:latin typeface="Cambria Math" panose="02040503050406030204" pitchFamily="18" charset="0"/>
                                      </a:rPr>
                                      <m:t>12</m:t>
                                    </m:r>
                                  </m:e>
                                  <m:sub>
                                    <m:r>
                                      <a:rPr lang="en-GB" sz="1400" b="0" i="1" smtClean="0">
                                        <a:solidFill>
                                          <a:schemeClr val="tx2"/>
                                        </a:solidFill>
                                        <a:latin typeface="Cambria Math" panose="02040503050406030204" pitchFamily="18" charset="0"/>
                                      </a:rPr>
                                      <m:t>𝑛</m:t>
                                    </m:r>
                                  </m:sub>
                                </m:sSub>
                              </m:oMath>
                            </m:oMathPara>
                          </a14:m>
                          <a:endParaRPr lang="en-GB" sz="1400" b="0" dirty="0">
                            <a:solidFill>
                              <a:schemeClr val="tx2"/>
                            </a:solidFill>
                          </a:endParaRPr>
                        </a:p>
                      </a:txBody>
                      <a:tcPr/>
                    </a:tc>
                    <a:extLst>
                      <a:ext uri="{0D108BD9-81ED-4DB2-BD59-A6C34878D82A}">
                        <a16:rowId xmlns:a16="http://schemas.microsoft.com/office/drawing/2014/main" val="3475057599"/>
                      </a:ext>
                    </a:extLst>
                  </a:tr>
                  <a:tr h="0">
                    <a:tc>
                      <a:txBody>
                        <a:bodyPr/>
                        <a:lstStyle/>
                        <a:p>
                          <a:r>
                            <a:rPr lang="en-GB" sz="1400" b="1" dirty="0">
                              <a:solidFill>
                                <a:schemeClr val="tx2"/>
                              </a:solidFill>
                            </a:rPr>
                            <a:t>Mean</a:t>
                          </a:r>
                        </a:p>
                      </a:txBody>
                      <a:tcPr/>
                    </a:tc>
                    <a:tc>
                      <a:txBody>
                        <a:bodyPr/>
                        <a:lstStyle/>
                        <a:p>
                          <a:pPr/>
                          <a14:m>
                            <m:oMathPara xmlns:m="http://schemas.openxmlformats.org/officeDocument/2006/math">
                              <m:oMathParaPr>
                                <m:jc m:val="centerGroup"/>
                              </m:oMathParaPr>
                              <m:oMath xmlns:m="http://schemas.openxmlformats.org/officeDocument/2006/math">
                                <m:r>
                                  <a:rPr lang="en-GB" sz="1400" b="0" i="1" smtClean="0">
                                    <a:solidFill>
                                      <a:schemeClr val="tx2"/>
                                    </a:solidFill>
                                    <a:latin typeface="Cambria Math" panose="02040503050406030204" pitchFamily="18" charset="0"/>
                                  </a:rPr>
                                  <m:t>𝑀𝑆</m:t>
                                </m:r>
                                <m:sSub>
                                  <m:sSubPr>
                                    <m:ctrlPr>
                                      <a:rPr lang="en-GB" sz="1400" b="0" i="1" smtClean="0">
                                        <a:solidFill>
                                          <a:schemeClr val="tx2"/>
                                        </a:solidFill>
                                        <a:latin typeface="Cambria Math" panose="02040503050406030204" pitchFamily="18" charset="0"/>
                                      </a:rPr>
                                    </m:ctrlPr>
                                  </m:sSubPr>
                                  <m:e>
                                    <m:r>
                                      <a:rPr lang="en-GB" sz="1400" b="0" i="1" smtClean="0">
                                        <a:solidFill>
                                          <a:schemeClr val="tx2"/>
                                        </a:solidFill>
                                        <a:latin typeface="Cambria Math" panose="02040503050406030204" pitchFamily="18" charset="0"/>
                                      </a:rPr>
                                      <m:t>𝑊</m:t>
                                    </m:r>
                                  </m:e>
                                  <m:sub>
                                    <m:r>
                                      <a:rPr lang="en-GB" sz="1400" b="0" i="1" smtClean="0">
                                        <a:solidFill>
                                          <a:schemeClr val="tx2"/>
                                        </a:solidFill>
                                        <a:latin typeface="Cambria Math" panose="02040503050406030204" pitchFamily="18" charset="0"/>
                                      </a:rPr>
                                      <m:t>1</m:t>
                                    </m:r>
                                  </m:sub>
                                </m:sSub>
                                <m:r>
                                  <a:rPr lang="en-GB" sz="1400" b="0" i="1" smtClean="0">
                                    <a:solidFill>
                                      <a:schemeClr val="tx2"/>
                                    </a:solidFill>
                                    <a:latin typeface="Cambria Math" panose="02040503050406030204" pitchFamily="18" charset="0"/>
                                  </a:rPr>
                                  <m:t>= </m:t>
                                </m:r>
                                <m:f>
                                  <m:fPr>
                                    <m:ctrlPr>
                                      <a:rPr lang="en-GB" sz="1400" b="0" i="1" smtClean="0">
                                        <a:solidFill>
                                          <a:schemeClr val="tx2"/>
                                        </a:solidFill>
                                        <a:latin typeface="Cambria Math" panose="02040503050406030204" pitchFamily="18" charset="0"/>
                                      </a:rPr>
                                    </m:ctrlPr>
                                  </m:fPr>
                                  <m:num>
                                    <m:r>
                                      <a:rPr lang="en-GB" sz="1400" b="0" i="1" smtClean="0">
                                        <a:solidFill>
                                          <a:schemeClr val="tx2"/>
                                        </a:solidFill>
                                        <a:latin typeface="Cambria Math" panose="02040503050406030204" pitchFamily="18" charset="0"/>
                                      </a:rPr>
                                      <m:t>1</m:t>
                                    </m:r>
                                  </m:num>
                                  <m:den>
                                    <m:r>
                                      <a:rPr lang="en-GB" sz="1400" b="0" i="1" smtClean="0">
                                        <a:solidFill>
                                          <a:schemeClr val="tx2"/>
                                        </a:solidFill>
                                        <a:latin typeface="Cambria Math" panose="02040503050406030204" pitchFamily="18" charset="0"/>
                                      </a:rPr>
                                      <m:t>𝑛</m:t>
                                    </m:r>
                                  </m:den>
                                </m:f>
                                <m:r>
                                  <a:rPr lang="en-GB" sz="1400" b="0" i="1" smtClean="0">
                                    <a:solidFill>
                                      <a:schemeClr val="tx2"/>
                                    </a:solidFill>
                                    <a:latin typeface="Cambria Math" panose="02040503050406030204" pitchFamily="18" charset="0"/>
                                  </a:rPr>
                                  <m:t>∑</m:t>
                                </m:r>
                                <m:r>
                                  <a:rPr lang="en-GB" sz="1400" b="0" i="1" smtClean="0">
                                    <a:solidFill>
                                      <a:schemeClr val="tx2"/>
                                    </a:solidFill>
                                    <a:latin typeface="Cambria Math" panose="02040503050406030204" pitchFamily="18" charset="0"/>
                                  </a:rPr>
                                  <m:t>𝑆𝑊</m:t>
                                </m:r>
                                <m:sSub>
                                  <m:sSubPr>
                                    <m:ctrlPr>
                                      <a:rPr lang="en-GB" sz="1400" b="0" i="1" smtClean="0">
                                        <a:solidFill>
                                          <a:schemeClr val="tx2"/>
                                        </a:solidFill>
                                        <a:latin typeface="Cambria Math" panose="02040503050406030204" pitchFamily="18" charset="0"/>
                                      </a:rPr>
                                    </m:ctrlPr>
                                  </m:sSubPr>
                                  <m:e>
                                    <m:r>
                                      <a:rPr lang="en-GB" sz="1400" b="0" i="1" smtClean="0">
                                        <a:solidFill>
                                          <a:schemeClr val="tx2"/>
                                        </a:solidFill>
                                        <a:latin typeface="Cambria Math" panose="02040503050406030204" pitchFamily="18" charset="0"/>
                                      </a:rPr>
                                      <m:t>1</m:t>
                                    </m:r>
                                  </m:e>
                                  <m:sub>
                                    <m:r>
                                      <a:rPr lang="en-GB" sz="1400" b="0" i="1" smtClean="0">
                                        <a:solidFill>
                                          <a:schemeClr val="tx2"/>
                                        </a:solidFill>
                                        <a:latin typeface="Cambria Math" panose="02040503050406030204" pitchFamily="18" charset="0"/>
                                      </a:rPr>
                                      <m:t>𝑘</m:t>
                                    </m:r>
                                  </m:sub>
                                </m:sSub>
                              </m:oMath>
                            </m:oMathPara>
                          </a14:m>
                          <a:endParaRPr lang="en-GB" sz="1400" b="0" dirty="0">
                            <a:solidFill>
                              <a:schemeClr val="tx2"/>
                            </a:solidFill>
                          </a:endParaRP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pPr/>
                          <a14:m>
                            <m:oMathPara xmlns:m="http://schemas.openxmlformats.org/officeDocument/2006/math">
                              <m:oMathParaPr>
                                <m:jc m:val="centerGroup"/>
                              </m:oMathParaPr>
                              <m:oMath xmlns:m="http://schemas.openxmlformats.org/officeDocument/2006/math">
                                <m:r>
                                  <a:rPr lang="en-GB" sz="1400" b="0" i="1" smtClean="0">
                                    <a:solidFill>
                                      <a:schemeClr val="tx2"/>
                                    </a:solidFill>
                                    <a:latin typeface="Cambria Math" panose="02040503050406030204" pitchFamily="18" charset="0"/>
                                  </a:rPr>
                                  <m:t>𝑀𝑆</m:t>
                                </m:r>
                                <m:sSub>
                                  <m:sSubPr>
                                    <m:ctrlPr>
                                      <a:rPr lang="en-GB" sz="1400" b="0" i="1" smtClean="0">
                                        <a:solidFill>
                                          <a:schemeClr val="tx2"/>
                                        </a:solidFill>
                                        <a:latin typeface="Cambria Math" panose="02040503050406030204" pitchFamily="18" charset="0"/>
                                      </a:rPr>
                                    </m:ctrlPr>
                                  </m:sSubPr>
                                  <m:e>
                                    <m:r>
                                      <a:rPr lang="en-GB" sz="1400" b="0" i="1" smtClean="0">
                                        <a:solidFill>
                                          <a:schemeClr val="tx2"/>
                                        </a:solidFill>
                                        <a:latin typeface="Cambria Math" panose="02040503050406030204" pitchFamily="18" charset="0"/>
                                      </a:rPr>
                                      <m:t>𝑊</m:t>
                                    </m:r>
                                  </m:e>
                                  <m:sub>
                                    <m:r>
                                      <a:rPr lang="en-GB" sz="1400" b="0" i="1" smtClean="0">
                                        <a:solidFill>
                                          <a:schemeClr val="tx2"/>
                                        </a:solidFill>
                                        <a:latin typeface="Cambria Math" panose="02040503050406030204" pitchFamily="18" charset="0"/>
                                      </a:rPr>
                                      <m:t>12</m:t>
                                    </m:r>
                                  </m:sub>
                                </m:sSub>
                                <m:r>
                                  <a:rPr lang="en-GB" sz="1400" b="0" i="1" smtClean="0">
                                    <a:solidFill>
                                      <a:schemeClr val="tx2"/>
                                    </a:solidFill>
                                    <a:latin typeface="Cambria Math" panose="02040503050406030204" pitchFamily="18" charset="0"/>
                                  </a:rPr>
                                  <m:t>= </m:t>
                                </m:r>
                                <m:f>
                                  <m:fPr>
                                    <m:ctrlPr>
                                      <a:rPr lang="en-GB" sz="1400" b="0" i="1" smtClean="0">
                                        <a:solidFill>
                                          <a:schemeClr val="tx2"/>
                                        </a:solidFill>
                                        <a:latin typeface="Cambria Math" panose="02040503050406030204" pitchFamily="18" charset="0"/>
                                      </a:rPr>
                                    </m:ctrlPr>
                                  </m:fPr>
                                  <m:num>
                                    <m:r>
                                      <a:rPr lang="en-GB" sz="1400" b="0" i="1" smtClean="0">
                                        <a:solidFill>
                                          <a:schemeClr val="tx2"/>
                                        </a:solidFill>
                                        <a:latin typeface="Cambria Math" panose="02040503050406030204" pitchFamily="18" charset="0"/>
                                      </a:rPr>
                                      <m:t>1</m:t>
                                    </m:r>
                                  </m:num>
                                  <m:den>
                                    <m:r>
                                      <a:rPr lang="en-GB" sz="1400" b="0" i="1" smtClean="0">
                                        <a:solidFill>
                                          <a:schemeClr val="tx2"/>
                                        </a:solidFill>
                                        <a:latin typeface="Cambria Math" panose="02040503050406030204" pitchFamily="18" charset="0"/>
                                      </a:rPr>
                                      <m:t>𝑛</m:t>
                                    </m:r>
                                  </m:den>
                                </m:f>
                                <m:r>
                                  <a:rPr lang="en-GB" sz="1400" b="0" i="1" smtClean="0">
                                    <a:solidFill>
                                      <a:schemeClr val="tx2"/>
                                    </a:solidFill>
                                    <a:latin typeface="Cambria Math" panose="02040503050406030204" pitchFamily="18" charset="0"/>
                                  </a:rPr>
                                  <m:t>∑</m:t>
                                </m:r>
                                <m:r>
                                  <a:rPr lang="en-GB" sz="1400" b="0" i="1" smtClean="0">
                                    <a:solidFill>
                                      <a:schemeClr val="tx2"/>
                                    </a:solidFill>
                                    <a:latin typeface="Cambria Math" panose="02040503050406030204" pitchFamily="18" charset="0"/>
                                  </a:rPr>
                                  <m:t>𝑆𝑊</m:t>
                                </m:r>
                                <m:sSub>
                                  <m:sSubPr>
                                    <m:ctrlPr>
                                      <a:rPr lang="en-GB" sz="1400" b="0" i="1" smtClean="0">
                                        <a:solidFill>
                                          <a:schemeClr val="tx2"/>
                                        </a:solidFill>
                                        <a:latin typeface="Cambria Math" panose="02040503050406030204" pitchFamily="18" charset="0"/>
                                      </a:rPr>
                                    </m:ctrlPr>
                                  </m:sSubPr>
                                  <m:e>
                                    <m:r>
                                      <a:rPr lang="en-GB" sz="1400" b="0" i="1" smtClean="0">
                                        <a:solidFill>
                                          <a:schemeClr val="tx2"/>
                                        </a:solidFill>
                                        <a:latin typeface="Cambria Math" panose="02040503050406030204" pitchFamily="18" charset="0"/>
                                      </a:rPr>
                                      <m:t>12</m:t>
                                    </m:r>
                                  </m:e>
                                  <m:sub>
                                    <m:r>
                                      <a:rPr lang="en-GB" sz="1400" b="0" i="1" smtClean="0">
                                        <a:solidFill>
                                          <a:schemeClr val="tx2"/>
                                        </a:solidFill>
                                        <a:latin typeface="Cambria Math" panose="02040503050406030204" pitchFamily="18" charset="0"/>
                                      </a:rPr>
                                      <m:t>𝑘</m:t>
                                    </m:r>
                                  </m:sub>
                                </m:sSub>
                              </m:oMath>
                            </m:oMathPara>
                          </a14:m>
                          <a:endParaRPr lang="en-GB" sz="1400" b="0" dirty="0">
                            <a:solidFill>
                              <a:schemeClr val="tx2"/>
                            </a:solidFill>
                          </a:endParaRPr>
                        </a:p>
                      </a:txBody>
                      <a:tcPr/>
                    </a:tc>
                    <a:extLst>
                      <a:ext uri="{0D108BD9-81ED-4DB2-BD59-A6C34878D82A}">
                        <a16:rowId xmlns:a16="http://schemas.microsoft.com/office/drawing/2014/main" val="2988628733"/>
                      </a:ext>
                    </a:extLst>
                  </a:tr>
                  <a:tr h="0">
                    <a:tc>
                      <a:txBody>
                        <a:bodyPr/>
                        <a:lstStyle/>
                        <a:p>
                          <a:r>
                            <a:rPr lang="en-GB" sz="1400" b="1" dirty="0">
                              <a:solidFill>
                                <a:schemeClr val="tx2"/>
                              </a:solidFill>
                            </a:rPr>
                            <a:t>Min </a:t>
                          </a:r>
                        </a:p>
                      </a:txBody>
                      <a:tcPr/>
                    </a:tc>
                    <a:tc>
                      <a:txBody>
                        <a:bodyPr/>
                        <a:lstStyle/>
                        <a:p>
                          <a:pPr/>
                          <a14:m>
                            <m:oMathPara xmlns:m="http://schemas.openxmlformats.org/officeDocument/2006/math">
                              <m:oMathParaPr>
                                <m:jc m:val="centerGroup"/>
                              </m:oMathParaPr>
                              <m:oMath xmlns:m="http://schemas.openxmlformats.org/officeDocument/2006/math">
                                <m:r>
                                  <m:rPr>
                                    <m:sty m:val="p"/>
                                  </m:rPr>
                                  <a:rPr lang="en-GB" sz="1400" b="0" i="0" smtClean="0">
                                    <a:latin typeface="Cambria Math" panose="02040503050406030204" pitchFamily="18" charset="0"/>
                                  </a:rPr>
                                  <m:t>min</m:t>
                                </m:r>
                                <m:d>
                                  <m:dPr>
                                    <m:begChr m:val="["/>
                                    <m:endChr m:val="]"/>
                                    <m:ctrlPr>
                                      <a:rPr lang="en-GB" sz="1400" b="0" i="1" smtClean="0">
                                        <a:solidFill>
                                          <a:schemeClr val="tx2"/>
                                        </a:solidFill>
                                        <a:latin typeface="Cambria Math" panose="02040503050406030204" pitchFamily="18" charset="0"/>
                                      </a:rPr>
                                    </m:ctrlPr>
                                  </m:dPr>
                                  <m:e>
                                    <m:r>
                                      <a:rPr lang="en-GB" sz="1400" b="0" i="1" smtClean="0">
                                        <a:solidFill>
                                          <a:schemeClr val="tx2"/>
                                        </a:solidFill>
                                        <a:latin typeface="Cambria Math" panose="02040503050406030204" pitchFamily="18" charset="0"/>
                                      </a:rPr>
                                      <m:t>𝑆𝑊</m:t>
                                    </m:r>
                                    <m:sSub>
                                      <m:sSubPr>
                                        <m:ctrlPr>
                                          <a:rPr lang="en-GB" sz="1400" b="0" i="1" smtClean="0">
                                            <a:solidFill>
                                              <a:schemeClr val="tx2"/>
                                            </a:solidFill>
                                            <a:latin typeface="Cambria Math" panose="02040503050406030204" pitchFamily="18" charset="0"/>
                                          </a:rPr>
                                        </m:ctrlPr>
                                      </m:sSubPr>
                                      <m:e>
                                        <m:r>
                                          <a:rPr lang="en-GB" sz="1400" b="0" i="1" smtClean="0">
                                            <a:solidFill>
                                              <a:schemeClr val="tx2"/>
                                            </a:solidFill>
                                            <a:latin typeface="Cambria Math" panose="02040503050406030204" pitchFamily="18" charset="0"/>
                                          </a:rPr>
                                          <m:t>1</m:t>
                                        </m:r>
                                      </m:e>
                                      <m:sub>
                                        <m:r>
                                          <a:rPr lang="en-GB" sz="1400" b="0" i="1" smtClean="0">
                                            <a:solidFill>
                                              <a:schemeClr val="tx2"/>
                                            </a:solidFill>
                                            <a:latin typeface="Cambria Math" panose="02040503050406030204" pitchFamily="18" charset="0"/>
                                          </a:rPr>
                                          <m:t>1</m:t>
                                        </m:r>
                                      </m:sub>
                                    </m:sSub>
                                    <m:r>
                                      <a:rPr lang="en-GB" sz="1400" b="0" i="1" smtClean="0">
                                        <a:solidFill>
                                          <a:schemeClr val="tx2"/>
                                        </a:solidFill>
                                        <a:latin typeface="Cambria Math" panose="02040503050406030204" pitchFamily="18" charset="0"/>
                                      </a:rPr>
                                      <m:t>,…</m:t>
                                    </m:r>
                                    <m:r>
                                      <a:rPr lang="en-GB" sz="1400" b="0" i="1" smtClean="0">
                                        <a:solidFill>
                                          <a:schemeClr val="tx2"/>
                                        </a:solidFill>
                                        <a:latin typeface="Cambria Math" panose="02040503050406030204" pitchFamily="18" charset="0"/>
                                      </a:rPr>
                                      <m:t>𝑆𝑊</m:t>
                                    </m:r>
                                    <m:sSub>
                                      <m:sSubPr>
                                        <m:ctrlPr>
                                          <a:rPr lang="en-GB" sz="1400" b="0" i="1" smtClean="0">
                                            <a:solidFill>
                                              <a:schemeClr val="tx2"/>
                                            </a:solidFill>
                                            <a:latin typeface="Cambria Math" panose="02040503050406030204" pitchFamily="18" charset="0"/>
                                          </a:rPr>
                                        </m:ctrlPr>
                                      </m:sSubPr>
                                      <m:e>
                                        <m:r>
                                          <a:rPr lang="en-GB" sz="1400" b="0" i="1" smtClean="0">
                                            <a:solidFill>
                                              <a:schemeClr val="tx2"/>
                                            </a:solidFill>
                                            <a:latin typeface="Cambria Math" panose="02040503050406030204" pitchFamily="18" charset="0"/>
                                          </a:rPr>
                                          <m:t>1</m:t>
                                        </m:r>
                                      </m:e>
                                      <m:sub>
                                        <m:r>
                                          <a:rPr lang="en-GB" sz="1400" b="0" i="1" smtClean="0">
                                            <a:solidFill>
                                              <a:schemeClr val="tx2"/>
                                            </a:solidFill>
                                            <a:latin typeface="Cambria Math" panose="02040503050406030204" pitchFamily="18" charset="0"/>
                                          </a:rPr>
                                          <m:t>𝑛</m:t>
                                        </m:r>
                                      </m:sub>
                                    </m:sSub>
                                  </m:e>
                                </m:d>
                                <m:r>
                                  <a:rPr lang="en-GB" sz="1400" b="0" i="1" smtClean="0">
                                    <a:solidFill>
                                      <a:schemeClr val="tx2"/>
                                    </a:solidFill>
                                    <a:latin typeface="Cambria Math" panose="02040503050406030204" pitchFamily="18" charset="0"/>
                                  </a:rPr>
                                  <m:t> </m:t>
                                </m:r>
                              </m:oMath>
                            </m:oMathPara>
                          </a14:m>
                          <a:endParaRPr lang="en-GB" sz="1400" b="0" dirty="0">
                            <a:solidFill>
                              <a:schemeClr val="tx2"/>
                            </a:solidFill>
                          </a:endParaRP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pPr/>
                          <a14:m>
                            <m:oMathPara xmlns:m="http://schemas.openxmlformats.org/officeDocument/2006/math">
                              <m:oMathParaPr>
                                <m:jc m:val="centerGroup"/>
                              </m:oMathParaPr>
                              <m:oMath xmlns:m="http://schemas.openxmlformats.org/officeDocument/2006/math">
                                <m:r>
                                  <m:rPr>
                                    <m:sty m:val="p"/>
                                  </m:rPr>
                                  <a:rPr lang="en-GB" sz="1400" b="0" i="0" smtClean="0">
                                    <a:latin typeface="Cambria Math" panose="02040503050406030204" pitchFamily="18" charset="0"/>
                                  </a:rPr>
                                  <m:t>min</m:t>
                                </m:r>
                                <m:d>
                                  <m:dPr>
                                    <m:begChr m:val="["/>
                                    <m:endChr m:val="]"/>
                                    <m:ctrlPr>
                                      <a:rPr lang="en-GB" sz="1400" b="0" i="1" smtClean="0">
                                        <a:solidFill>
                                          <a:schemeClr val="tx2"/>
                                        </a:solidFill>
                                        <a:latin typeface="Cambria Math" panose="02040503050406030204" pitchFamily="18" charset="0"/>
                                      </a:rPr>
                                    </m:ctrlPr>
                                  </m:dPr>
                                  <m:e>
                                    <m:r>
                                      <a:rPr lang="en-GB" sz="1400" b="0" i="1" smtClean="0">
                                        <a:solidFill>
                                          <a:schemeClr val="tx2"/>
                                        </a:solidFill>
                                        <a:latin typeface="Cambria Math" panose="02040503050406030204" pitchFamily="18" charset="0"/>
                                      </a:rPr>
                                      <m:t>𝑆𝑊</m:t>
                                    </m:r>
                                    <m:sSub>
                                      <m:sSubPr>
                                        <m:ctrlPr>
                                          <a:rPr lang="en-GB" sz="1400" b="0" i="1" smtClean="0">
                                            <a:solidFill>
                                              <a:schemeClr val="tx2"/>
                                            </a:solidFill>
                                            <a:latin typeface="Cambria Math" panose="02040503050406030204" pitchFamily="18" charset="0"/>
                                          </a:rPr>
                                        </m:ctrlPr>
                                      </m:sSubPr>
                                      <m:e>
                                        <m:r>
                                          <a:rPr lang="en-GB" sz="1400" b="0" i="1" smtClean="0">
                                            <a:solidFill>
                                              <a:schemeClr val="tx2"/>
                                            </a:solidFill>
                                            <a:latin typeface="Cambria Math" panose="02040503050406030204" pitchFamily="18" charset="0"/>
                                          </a:rPr>
                                          <m:t>12</m:t>
                                        </m:r>
                                      </m:e>
                                      <m:sub>
                                        <m:r>
                                          <a:rPr lang="en-GB" sz="1400" b="0" i="1" smtClean="0">
                                            <a:solidFill>
                                              <a:schemeClr val="tx2"/>
                                            </a:solidFill>
                                            <a:latin typeface="Cambria Math" panose="02040503050406030204" pitchFamily="18" charset="0"/>
                                          </a:rPr>
                                          <m:t>1</m:t>
                                        </m:r>
                                      </m:sub>
                                    </m:sSub>
                                    <m:r>
                                      <a:rPr lang="en-GB" sz="1400" b="0" i="1" smtClean="0">
                                        <a:solidFill>
                                          <a:schemeClr val="tx2"/>
                                        </a:solidFill>
                                        <a:latin typeface="Cambria Math" panose="02040503050406030204" pitchFamily="18" charset="0"/>
                                      </a:rPr>
                                      <m:t>,….</m:t>
                                    </m:r>
                                    <m:r>
                                      <a:rPr lang="en-GB" sz="1400" b="0" i="1" smtClean="0">
                                        <a:solidFill>
                                          <a:schemeClr val="tx2"/>
                                        </a:solidFill>
                                        <a:latin typeface="Cambria Math" panose="02040503050406030204" pitchFamily="18" charset="0"/>
                                      </a:rPr>
                                      <m:t>𝑆𝑊</m:t>
                                    </m:r>
                                    <m:sSub>
                                      <m:sSubPr>
                                        <m:ctrlPr>
                                          <a:rPr lang="en-GB" sz="1400" b="0" i="1" smtClean="0">
                                            <a:solidFill>
                                              <a:schemeClr val="tx2"/>
                                            </a:solidFill>
                                            <a:latin typeface="Cambria Math" panose="02040503050406030204" pitchFamily="18" charset="0"/>
                                          </a:rPr>
                                        </m:ctrlPr>
                                      </m:sSubPr>
                                      <m:e>
                                        <m:r>
                                          <a:rPr lang="en-GB" sz="1400" b="0" i="1" smtClean="0">
                                            <a:solidFill>
                                              <a:schemeClr val="tx2"/>
                                            </a:solidFill>
                                            <a:latin typeface="Cambria Math" panose="02040503050406030204" pitchFamily="18" charset="0"/>
                                          </a:rPr>
                                          <m:t>12</m:t>
                                        </m:r>
                                      </m:e>
                                      <m:sub>
                                        <m:r>
                                          <a:rPr lang="en-GB" sz="1400" b="0" i="1" smtClean="0">
                                            <a:solidFill>
                                              <a:schemeClr val="tx2"/>
                                            </a:solidFill>
                                            <a:latin typeface="Cambria Math" panose="02040503050406030204" pitchFamily="18" charset="0"/>
                                          </a:rPr>
                                          <m:t>𝑛</m:t>
                                        </m:r>
                                      </m:sub>
                                    </m:sSub>
                                  </m:e>
                                </m:d>
                              </m:oMath>
                            </m:oMathPara>
                          </a14:m>
                          <a:endParaRPr lang="en-GB" sz="1400" b="0" dirty="0">
                            <a:solidFill>
                              <a:schemeClr val="tx2"/>
                            </a:solidFill>
                          </a:endParaRPr>
                        </a:p>
                      </a:txBody>
                      <a:tcPr/>
                    </a:tc>
                    <a:extLst>
                      <a:ext uri="{0D108BD9-81ED-4DB2-BD59-A6C34878D82A}">
                        <a16:rowId xmlns:a16="http://schemas.microsoft.com/office/drawing/2014/main" val="1308523994"/>
                      </a:ext>
                    </a:extLst>
                  </a:tr>
                  <a:tr h="0">
                    <a:tc>
                      <a:txBody>
                        <a:bodyPr/>
                        <a:lstStyle/>
                        <a:p>
                          <a:r>
                            <a:rPr lang="en-GB" sz="1400" b="1" dirty="0">
                              <a:solidFill>
                                <a:schemeClr val="tx2"/>
                              </a:solidFill>
                            </a:rPr>
                            <a:t>max</a:t>
                          </a:r>
                        </a:p>
                      </a:txBody>
                      <a:tcPr/>
                    </a:tc>
                    <a:tc>
                      <a:txBody>
                        <a:bodyPr/>
                        <a:lstStyle/>
                        <a:p>
                          <a:pPr/>
                          <a14:m>
                            <m:oMathPara xmlns:m="http://schemas.openxmlformats.org/officeDocument/2006/math">
                              <m:oMathParaPr>
                                <m:jc m:val="centerGroup"/>
                              </m:oMathParaPr>
                              <m:oMath xmlns:m="http://schemas.openxmlformats.org/officeDocument/2006/math">
                                <m:r>
                                  <m:rPr>
                                    <m:sty m:val="p"/>
                                  </m:rPr>
                                  <a:rPr lang="en-GB" sz="1400" b="0" i="0" smtClean="0">
                                    <a:latin typeface="Cambria Math" panose="02040503050406030204" pitchFamily="18" charset="0"/>
                                  </a:rPr>
                                  <m:t>max</m:t>
                                </m:r>
                                <m:d>
                                  <m:dPr>
                                    <m:begChr m:val="["/>
                                    <m:endChr m:val="]"/>
                                    <m:ctrlPr>
                                      <a:rPr lang="en-GB" sz="1400" b="0" i="1" smtClean="0">
                                        <a:solidFill>
                                          <a:schemeClr val="tx2"/>
                                        </a:solidFill>
                                        <a:latin typeface="Cambria Math" panose="02040503050406030204" pitchFamily="18" charset="0"/>
                                      </a:rPr>
                                    </m:ctrlPr>
                                  </m:dPr>
                                  <m:e>
                                    <m:r>
                                      <a:rPr lang="en-GB" sz="1400" b="0" i="1" smtClean="0">
                                        <a:solidFill>
                                          <a:schemeClr val="tx2"/>
                                        </a:solidFill>
                                        <a:latin typeface="Cambria Math" panose="02040503050406030204" pitchFamily="18" charset="0"/>
                                      </a:rPr>
                                      <m:t>𝑆𝑊</m:t>
                                    </m:r>
                                    <m:sSub>
                                      <m:sSubPr>
                                        <m:ctrlPr>
                                          <a:rPr lang="en-GB" sz="1400" b="0" i="1" smtClean="0">
                                            <a:solidFill>
                                              <a:schemeClr val="tx2"/>
                                            </a:solidFill>
                                            <a:latin typeface="Cambria Math" panose="02040503050406030204" pitchFamily="18" charset="0"/>
                                          </a:rPr>
                                        </m:ctrlPr>
                                      </m:sSubPr>
                                      <m:e>
                                        <m:r>
                                          <a:rPr lang="en-GB" sz="1400" b="0" i="1" smtClean="0">
                                            <a:solidFill>
                                              <a:schemeClr val="tx2"/>
                                            </a:solidFill>
                                            <a:latin typeface="Cambria Math" panose="02040503050406030204" pitchFamily="18" charset="0"/>
                                          </a:rPr>
                                          <m:t>1</m:t>
                                        </m:r>
                                      </m:e>
                                      <m:sub>
                                        <m:r>
                                          <a:rPr lang="en-GB" sz="1400" b="0" i="1" smtClean="0">
                                            <a:solidFill>
                                              <a:schemeClr val="tx2"/>
                                            </a:solidFill>
                                            <a:latin typeface="Cambria Math" panose="02040503050406030204" pitchFamily="18" charset="0"/>
                                          </a:rPr>
                                          <m:t>1</m:t>
                                        </m:r>
                                      </m:sub>
                                    </m:sSub>
                                    <m:r>
                                      <a:rPr lang="en-GB" sz="1400" b="0" i="1" smtClean="0">
                                        <a:solidFill>
                                          <a:schemeClr val="tx2"/>
                                        </a:solidFill>
                                        <a:latin typeface="Cambria Math" panose="02040503050406030204" pitchFamily="18" charset="0"/>
                                      </a:rPr>
                                      <m:t>,…</m:t>
                                    </m:r>
                                    <m:r>
                                      <a:rPr lang="en-GB" sz="1400" b="0" i="1" smtClean="0">
                                        <a:solidFill>
                                          <a:schemeClr val="tx2"/>
                                        </a:solidFill>
                                        <a:latin typeface="Cambria Math" panose="02040503050406030204" pitchFamily="18" charset="0"/>
                                      </a:rPr>
                                      <m:t>𝑆𝑊</m:t>
                                    </m:r>
                                    <m:sSub>
                                      <m:sSubPr>
                                        <m:ctrlPr>
                                          <a:rPr lang="en-GB" sz="1400" b="0" i="1" smtClean="0">
                                            <a:solidFill>
                                              <a:schemeClr val="tx2"/>
                                            </a:solidFill>
                                            <a:latin typeface="Cambria Math" panose="02040503050406030204" pitchFamily="18" charset="0"/>
                                          </a:rPr>
                                        </m:ctrlPr>
                                      </m:sSubPr>
                                      <m:e>
                                        <m:r>
                                          <a:rPr lang="en-GB" sz="1400" b="0" i="1" smtClean="0">
                                            <a:solidFill>
                                              <a:schemeClr val="tx2"/>
                                            </a:solidFill>
                                            <a:latin typeface="Cambria Math" panose="02040503050406030204" pitchFamily="18" charset="0"/>
                                          </a:rPr>
                                          <m:t>1</m:t>
                                        </m:r>
                                      </m:e>
                                      <m:sub>
                                        <m:r>
                                          <a:rPr lang="en-GB" sz="1400" b="0" i="1" smtClean="0">
                                            <a:solidFill>
                                              <a:schemeClr val="tx2"/>
                                            </a:solidFill>
                                            <a:latin typeface="Cambria Math" panose="02040503050406030204" pitchFamily="18" charset="0"/>
                                          </a:rPr>
                                          <m:t>𝑛</m:t>
                                        </m:r>
                                      </m:sub>
                                    </m:sSub>
                                  </m:e>
                                </m:d>
                              </m:oMath>
                            </m:oMathPara>
                          </a14:m>
                          <a:endParaRPr lang="en-GB" sz="1400" b="0" dirty="0">
                            <a:solidFill>
                              <a:schemeClr val="tx2"/>
                            </a:solidFill>
                          </a:endParaRP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pPr/>
                          <a14:m>
                            <m:oMathPara xmlns:m="http://schemas.openxmlformats.org/officeDocument/2006/math">
                              <m:oMathParaPr>
                                <m:jc m:val="centerGroup"/>
                              </m:oMathParaPr>
                              <m:oMath xmlns:m="http://schemas.openxmlformats.org/officeDocument/2006/math">
                                <m:r>
                                  <m:rPr>
                                    <m:sty m:val="p"/>
                                  </m:rPr>
                                  <a:rPr lang="en-GB" sz="1400" b="0" i="0" smtClean="0">
                                    <a:latin typeface="Cambria Math" panose="02040503050406030204" pitchFamily="18" charset="0"/>
                                  </a:rPr>
                                  <m:t>max</m:t>
                                </m:r>
                                <m:d>
                                  <m:dPr>
                                    <m:begChr m:val="["/>
                                    <m:endChr m:val="]"/>
                                    <m:ctrlPr>
                                      <a:rPr lang="en-GB" sz="1400" b="0" i="1" smtClean="0">
                                        <a:solidFill>
                                          <a:schemeClr val="tx2"/>
                                        </a:solidFill>
                                        <a:latin typeface="Cambria Math" panose="02040503050406030204" pitchFamily="18" charset="0"/>
                                      </a:rPr>
                                    </m:ctrlPr>
                                  </m:dPr>
                                  <m:e>
                                    <m:r>
                                      <a:rPr lang="en-GB" sz="1400" b="0" i="1" smtClean="0">
                                        <a:solidFill>
                                          <a:schemeClr val="tx2"/>
                                        </a:solidFill>
                                        <a:latin typeface="Cambria Math" panose="02040503050406030204" pitchFamily="18" charset="0"/>
                                      </a:rPr>
                                      <m:t>𝑆𝑊</m:t>
                                    </m:r>
                                    <m:sSub>
                                      <m:sSubPr>
                                        <m:ctrlPr>
                                          <a:rPr lang="en-GB" sz="1400" b="0" i="1" smtClean="0">
                                            <a:solidFill>
                                              <a:schemeClr val="tx2"/>
                                            </a:solidFill>
                                            <a:latin typeface="Cambria Math" panose="02040503050406030204" pitchFamily="18" charset="0"/>
                                          </a:rPr>
                                        </m:ctrlPr>
                                      </m:sSubPr>
                                      <m:e>
                                        <m:r>
                                          <a:rPr lang="en-GB" sz="1400" b="0" i="1" smtClean="0">
                                            <a:solidFill>
                                              <a:schemeClr val="tx2"/>
                                            </a:solidFill>
                                            <a:latin typeface="Cambria Math" panose="02040503050406030204" pitchFamily="18" charset="0"/>
                                          </a:rPr>
                                          <m:t>12</m:t>
                                        </m:r>
                                      </m:e>
                                      <m:sub>
                                        <m:r>
                                          <a:rPr lang="en-GB" sz="1400" b="0" i="1" smtClean="0">
                                            <a:solidFill>
                                              <a:schemeClr val="tx2"/>
                                            </a:solidFill>
                                            <a:latin typeface="Cambria Math" panose="02040503050406030204" pitchFamily="18" charset="0"/>
                                          </a:rPr>
                                          <m:t>1</m:t>
                                        </m:r>
                                      </m:sub>
                                    </m:sSub>
                                    <m:r>
                                      <a:rPr lang="en-GB" sz="1400" b="0" i="1" smtClean="0">
                                        <a:solidFill>
                                          <a:schemeClr val="tx2"/>
                                        </a:solidFill>
                                        <a:latin typeface="Cambria Math" panose="02040503050406030204" pitchFamily="18" charset="0"/>
                                      </a:rPr>
                                      <m:t>,….</m:t>
                                    </m:r>
                                    <m:r>
                                      <a:rPr lang="en-GB" sz="1400" b="0" i="1" smtClean="0">
                                        <a:solidFill>
                                          <a:schemeClr val="tx2"/>
                                        </a:solidFill>
                                        <a:latin typeface="Cambria Math" panose="02040503050406030204" pitchFamily="18" charset="0"/>
                                      </a:rPr>
                                      <m:t>𝑆𝑊</m:t>
                                    </m:r>
                                    <m:sSub>
                                      <m:sSubPr>
                                        <m:ctrlPr>
                                          <a:rPr lang="en-GB" sz="1400" b="0" i="1" smtClean="0">
                                            <a:solidFill>
                                              <a:schemeClr val="tx2"/>
                                            </a:solidFill>
                                            <a:latin typeface="Cambria Math" panose="02040503050406030204" pitchFamily="18" charset="0"/>
                                          </a:rPr>
                                        </m:ctrlPr>
                                      </m:sSubPr>
                                      <m:e>
                                        <m:r>
                                          <a:rPr lang="en-GB" sz="1400" b="0" i="1" smtClean="0">
                                            <a:solidFill>
                                              <a:schemeClr val="tx2"/>
                                            </a:solidFill>
                                            <a:latin typeface="Cambria Math" panose="02040503050406030204" pitchFamily="18" charset="0"/>
                                          </a:rPr>
                                          <m:t>12</m:t>
                                        </m:r>
                                      </m:e>
                                      <m:sub>
                                        <m:r>
                                          <a:rPr lang="en-GB" sz="1400" b="0" i="1" smtClean="0">
                                            <a:solidFill>
                                              <a:schemeClr val="tx2"/>
                                            </a:solidFill>
                                            <a:latin typeface="Cambria Math" panose="02040503050406030204" pitchFamily="18" charset="0"/>
                                          </a:rPr>
                                          <m:t>𝑛</m:t>
                                        </m:r>
                                      </m:sub>
                                    </m:sSub>
                                  </m:e>
                                </m:d>
                              </m:oMath>
                            </m:oMathPara>
                          </a14:m>
                          <a:endParaRPr lang="en-GB" sz="1400" b="0" dirty="0">
                            <a:solidFill>
                              <a:schemeClr val="tx2"/>
                            </a:solidFill>
                          </a:endParaRPr>
                        </a:p>
                      </a:txBody>
                      <a:tcPr/>
                    </a:tc>
                    <a:extLst>
                      <a:ext uri="{0D108BD9-81ED-4DB2-BD59-A6C34878D82A}">
                        <a16:rowId xmlns:a16="http://schemas.microsoft.com/office/drawing/2014/main" val="223076280"/>
                      </a:ext>
                    </a:extLst>
                  </a:tr>
                </a:tbl>
              </a:graphicData>
            </a:graphic>
          </p:graphicFrame>
        </mc:Choice>
        <mc:Fallback xmlns="">
          <p:graphicFrame>
            <p:nvGraphicFramePr>
              <p:cNvPr id="4" name="Table 4">
                <a:extLst>
                  <a:ext uri="{FF2B5EF4-FFF2-40B4-BE49-F238E27FC236}">
                    <a16:creationId xmlns:a16="http://schemas.microsoft.com/office/drawing/2014/main" id="{C301313E-8FD2-4EFF-9FA9-6EDFECAFB852}"/>
                  </a:ext>
                </a:extLst>
              </p:cNvPr>
              <p:cNvGraphicFramePr>
                <a:graphicFrameLocks noGrp="1"/>
              </p:cNvGraphicFramePr>
              <p:nvPr>
                <p:extLst>
                  <p:ext uri="{D42A27DB-BD31-4B8C-83A1-F6EECF244321}">
                    <p14:modId xmlns:p14="http://schemas.microsoft.com/office/powerpoint/2010/main" val="1065327096"/>
                  </p:ext>
                </p:extLst>
              </p:nvPr>
            </p:nvGraphicFramePr>
            <p:xfrm>
              <a:off x="397565" y="1797441"/>
              <a:ext cx="10523520" cy="3540252"/>
            </p:xfrm>
            <a:graphic>
              <a:graphicData uri="http://schemas.openxmlformats.org/drawingml/2006/table">
                <a:tbl>
                  <a:tblPr firstRow="1" bandRow="1">
                    <a:tableStyleId>{00A15C55-8517-42AA-B614-E9B94910E393}</a:tableStyleId>
                  </a:tblPr>
                  <a:tblGrid>
                    <a:gridCol w="731520">
                      <a:extLst>
                        <a:ext uri="{9D8B030D-6E8A-4147-A177-3AD203B41FA5}">
                          <a16:colId xmlns:a16="http://schemas.microsoft.com/office/drawing/2014/main" val="3201749085"/>
                        </a:ext>
                      </a:extLst>
                    </a:gridCol>
                    <a:gridCol w="2052000">
                      <a:extLst>
                        <a:ext uri="{9D8B030D-6E8A-4147-A177-3AD203B41FA5}">
                          <a16:colId xmlns:a16="http://schemas.microsoft.com/office/drawing/2014/main" val="2692046096"/>
                        </a:ext>
                      </a:extLst>
                    </a:gridCol>
                    <a:gridCol w="540000">
                      <a:extLst>
                        <a:ext uri="{9D8B030D-6E8A-4147-A177-3AD203B41FA5}">
                          <a16:colId xmlns:a16="http://schemas.microsoft.com/office/drawing/2014/main" val="541939437"/>
                        </a:ext>
                      </a:extLst>
                    </a:gridCol>
                    <a:gridCol w="540000">
                      <a:extLst>
                        <a:ext uri="{9D8B030D-6E8A-4147-A177-3AD203B41FA5}">
                          <a16:colId xmlns:a16="http://schemas.microsoft.com/office/drawing/2014/main" val="3503369177"/>
                        </a:ext>
                      </a:extLst>
                    </a:gridCol>
                    <a:gridCol w="540000">
                      <a:extLst>
                        <a:ext uri="{9D8B030D-6E8A-4147-A177-3AD203B41FA5}">
                          <a16:colId xmlns:a16="http://schemas.microsoft.com/office/drawing/2014/main" val="503006348"/>
                        </a:ext>
                      </a:extLst>
                    </a:gridCol>
                    <a:gridCol w="540000">
                      <a:extLst>
                        <a:ext uri="{9D8B030D-6E8A-4147-A177-3AD203B41FA5}">
                          <a16:colId xmlns:a16="http://schemas.microsoft.com/office/drawing/2014/main" val="2427307208"/>
                        </a:ext>
                      </a:extLst>
                    </a:gridCol>
                    <a:gridCol w="540000">
                      <a:extLst>
                        <a:ext uri="{9D8B030D-6E8A-4147-A177-3AD203B41FA5}">
                          <a16:colId xmlns:a16="http://schemas.microsoft.com/office/drawing/2014/main" val="1652950526"/>
                        </a:ext>
                      </a:extLst>
                    </a:gridCol>
                    <a:gridCol w="540000">
                      <a:extLst>
                        <a:ext uri="{9D8B030D-6E8A-4147-A177-3AD203B41FA5}">
                          <a16:colId xmlns:a16="http://schemas.microsoft.com/office/drawing/2014/main" val="2721464858"/>
                        </a:ext>
                      </a:extLst>
                    </a:gridCol>
                    <a:gridCol w="540000">
                      <a:extLst>
                        <a:ext uri="{9D8B030D-6E8A-4147-A177-3AD203B41FA5}">
                          <a16:colId xmlns:a16="http://schemas.microsoft.com/office/drawing/2014/main" val="1300358127"/>
                        </a:ext>
                      </a:extLst>
                    </a:gridCol>
                    <a:gridCol w="540000">
                      <a:extLst>
                        <a:ext uri="{9D8B030D-6E8A-4147-A177-3AD203B41FA5}">
                          <a16:colId xmlns:a16="http://schemas.microsoft.com/office/drawing/2014/main" val="199932986"/>
                        </a:ext>
                      </a:extLst>
                    </a:gridCol>
                    <a:gridCol w="540000">
                      <a:extLst>
                        <a:ext uri="{9D8B030D-6E8A-4147-A177-3AD203B41FA5}">
                          <a16:colId xmlns:a16="http://schemas.microsoft.com/office/drawing/2014/main" val="3922469863"/>
                        </a:ext>
                      </a:extLst>
                    </a:gridCol>
                    <a:gridCol w="540000">
                      <a:extLst>
                        <a:ext uri="{9D8B030D-6E8A-4147-A177-3AD203B41FA5}">
                          <a16:colId xmlns:a16="http://schemas.microsoft.com/office/drawing/2014/main" val="2339695556"/>
                        </a:ext>
                      </a:extLst>
                    </a:gridCol>
                    <a:gridCol w="2340000">
                      <a:extLst>
                        <a:ext uri="{9D8B030D-6E8A-4147-A177-3AD203B41FA5}">
                          <a16:colId xmlns:a16="http://schemas.microsoft.com/office/drawing/2014/main" val="1556369119"/>
                        </a:ext>
                      </a:extLst>
                    </a:gridCol>
                  </a:tblGrid>
                  <a:tr h="304800">
                    <a:tc>
                      <a:txBody>
                        <a:bodyPr/>
                        <a:lstStyle/>
                        <a:p>
                          <a:r>
                            <a:rPr lang="en-GB" sz="1400" b="1" dirty="0">
                              <a:solidFill>
                                <a:schemeClr val="tx2"/>
                              </a:solidFill>
                            </a:rPr>
                            <a:t>Year 1</a:t>
                          </a:r>
                        </a:p>
                      </a:txBody>
                      <a:tcPr/>
                    </a:tc>
                    <a:tc>
                      <a:txBody>
                        <a:bodyPr/>
                        <a:lstStyle/>
                        <a:p>
                          <a:r>
                            <a:rPr lang="en-GB" sz="1400" b="1" dirty="0">
                              <a:solidFill>
                                <a:schemeClr val="tx2"/>
                              </a:solidFill>
                            </a:rPr>
                            <a:t>M1</a:t>
                          </a:r>
                        </a:p>
                      </a:txBody>
                      <a:tcPr/>
                    </a:tc>
                    <a:tc>
                      <a:txBody>
                        <a:bodyPr/>
                        <a:lstStyle/>
                        <a:p>
                          <a:r>
                            <a:rPr lang="en-GB" sz="1400" b="1" dirty="0">
                              <a:solidFill>
                                <a:schemeClr val="tx2"/>
                              </a:solidFill>
                            </a:rPr>
                            <a:t>M2</a:t>
                          </a:r>
                        </a:p>
                      </a:txBody>
                      <a:tcPr/>
                    </a:tc>
                    <a:tc>
                      <a:txBody>
                        <a:bodyPr/>
                        <a:lstStyle/>
                        <a:p>
                          <a:r>
                            <a:rPr lang="en-GB" sz="1400" b="1" dirty="0">
                              <a:solidFill>
                                <a:schemeClr val="tx2"/>
                              </a:solidFill>
                            </a:rPr>
                            <a:t>M3</a:t>
                          </a:r>
                        </a:p>
                      </a:txBody>
                      <a:tcPr/>
                    </a:tc>
                    <a:tc>
                      <a:txBody>
                        <a:bodyPr/>
                        <a:lstStyle/>
                        <a:p>
                          <a:r>
                            <a:rPr lang="en-GB" sz="1400" b="1" dirty="0">
                              <a:solidFill>
                                <a:schemeClr val="tx2"/>
                              </a:solidFill>
                            </a:rPr>
                            <a:t>M4</a:t>
                          </a:r>
                        </a:p>
                      </a:txBody>
                      <a:tcPr/>
                    </a:tc>
                    <a:tc>
                      <a:txBody>
                        <a:bodyPr/>
                        <a:lstStyle/>
                        <a:p>
                          <a:r>
                            <a:rPr lang="en-GB" sz="1400" b="1" dirty="0">
                              <a:solidFill>
                                <a:schemeClr val="tx2"/>
                              </a:solidFill>
                            </a:rPr>
                            <a:t>M5</a:t>
                          </a:r>
                        </a:p>
                      </a:txBody>
                      <a:tcPr/>
                    </a:tc>
                    <a:tc>
                      <a:txBody>
                        <a:bodyPr/>
                        <a:lstStyle/>
                        <a:p>
                          <a:r>
                            <a:rPr lang="en-GB" sz="1400" b="1" dirty="0">
                              <a:solidFill>
                                <a:schemeClr val="tx2"/>
                              </a:solidFill>
                            </a:rPr>
                            <a:t>M6</a:t>
                          </a:r>
                        </a:p>
                      </a:txBody>
                      <a:tcPr/>
                    </a:tc>
                    <a:tc>
                      <a:txBody>
                        <a:bodyPr/>
                        <a:lstStyle/>
                        <a:p>
                          <a:r>
                            <a:rPr lang="en-GB" sz="1400" b="1" dirty="0">
                              <a:solidFill>
                                <a:schemeClr val="tx2"/>
                              </a:solidFill>
                            </a:rPr>
                            <a:t>M7</a:t>
                          </a:r>
                        </a:p>
                      </a:txBody>
                      <a:tcPr/>
                    </a:tc>
                    <a:tc>
                      <a:txBody>
                        <a:bodyPr/>
                        <a:lstStyle/>
                        <a:p>
                          <a:r>
                            <a:rPr lang="en-GB" sz="1400" b="1" dirty="0">
                              <a:solidFill>
                                <a:schemeClr val="tx2"/>
                              </a:solidFill>
                            </a:rPr>
                            <a:t>M8</a:t>
                          </a:r>
                        </a:p>
                      </a:txBody>
                      <a:tcPr/>
                    </a:tc>
                    <a:tc>
                      <a:txBody>
                        <a:bodyPr/>
                        <a:lstStyle/>
                        <a:p>
                          <a:r>
                            <a:rPr lang="en-GB" sz="1400" b="1" dirty="0">
                              <a:solidFill>
                                <a:schemeClr val="tx2"/>
                              </a:solidFill>
                            </a:rPr>
                            <a:t>M9</a:t>
                          </a:r>
                        </a:p>
                      </a:txBody>
                      <a:tcPr/>
                    </a:tc>
                    <a:tc>
                      <a:txBody>
                        <a:bodyPr/>
                        <a:lstStyle/>
                        <a:p>
                          <a:r>
                            <a:rPr lang="en-GB" sz="1400" b="1" dirty="0">
                              <a:solidFill>
                                <a:schemeClr val="tx2"/>
                              </a:solidFill>
                            </a:rPr>
                            <a:t>M10</a:t>
                          </a:r>
                        </a:p>
                      </a:txBody>
                      <a:tcPr/>
                    </a:tc>
                    <a:tc>
                      <a:txBody>
                        <a:bodyPr/>
                        <a:lstStyle/>
                        <a:p>
                          <a:r>
                            <a:rPr lang="en-GB" sz="1400" b="1" dirty="0">
                              <a:solidFill>
                                <a:schemeClr val="tx2"/>
                              </a:solidFill>
                            </a:rPr>
                            <a:t>M11</a:t>
                          </a:r>
                        </a:p>
                      </a:txBody>
                      <a:tcPr/>
                    </a:tc>
                    <a:tc>
                      <a:txBody>
                        <a:bodyPr/>
                        <a:lstStyle/>
                        <a:p>
                          <a:r>
                            <a:rPr lang="en-GB" sz="1400" b="1" dirty="0">
                              <a:solidFill>
                                <a:schemeClr val="tx2"/>
                              </a:solidFill>
                            </a:rPr>
                            <a:t>M12</a:t>
                          </a:r>
                        </a:p>
                      </a:txBody>
                      <a:tcPr/>
                    </a:tc>
                    <a:extLst>
                      <a:ext uri="{0D108BD9-81ED-4DB2-BD59-A6C34878D82A}">
                        <a16:rowId xmlns:a16="http://schemas.microsoft.com/office/drawing/2014/main" val="4160454522"/>
                      </a:ext>
                    </a:extLst>
                  </a:tr>
                  <a:tr h="304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Year 2</a:t>
                          </a:r>
                        </a:p>
                      </a:txBody>
                      <a:tcPr/>
                    </a:tc>
                    <a:tc>
                      <a:txBody>
                        <a:bodyPr/>
                        <a:lstStyle/>
                        <a:p>
                          <a:endParaRPr lang="en-US"/>
                        </a:p>
                      </a:txBody>
                      <a:tcPr>
                        <a:blipFill>
                          <a:blip r:embed="rId2"/>
                          <a:stretch>
                            <a:fillRect l="-35905" t="-102000" r="-378042" b="-984000"/>
                          </a:stretch>
                        </a:blipFill>
                      </a:tcPr>
                    </a:tc>
                    <a:tc>
                      <a:txBody>
                        <a:bodyPr/>
                        <a:lstStyle/>
                        <a:p>
                          <a:endParaRPr lang="en-US"/>
                        </a:p>
                      </a:txBody>
                      <a:tcPr>
                        <a:blipFill>
                          <a:blip r:embed="rId2"/>
                          <a:stretch>
                            <a:fillRect l="-520455" t="-102000" r="-1347727" b="-984000"/>
                          </a:stretch>
                        </a:blipFill>
                      </a:tcPr>
                    </a:tc>
                    <a:tc>
                      <a:txBody>
                        <a:bodyPr/>
                        <a:lstStyle/>
                        <a:p>
                          <a:endParaRPr lang="en-GB" sz="1400" b="1" dirty="0">
                            <a:solidFill>
                              <a:schemeClr val="tx2"/>
                            </a:solidFill>
                          </a:endParaRPr>
                        </a:p>
                      </a:txBody>
                      <a:tcPr/>
                    </a:tc>
                    <a:tc>
                      <a:txBody>
                        <a:bodyPr/>
                        <a:lstStyle/>
                        <a:p>
                          <a:r>
                            <a:rPr lang="en-GB" sz="1400" b="0" dirty="0">
                              <a:solidFill>
                                <a:schemeClr val="tx2"/>
                              </a:solidFill>
                            </a:rPr>
                            <a:t>.</a:t>
                          </a:r>
                        </a:p>
                      </a:txBody>
                      <a:tcPr/>
                    </a:tc>
                    <a:tc>
                      <a:txBody>
                        <a:bodyPr/>
                        <a:lstStyle/>
                        <a:p>
                          <a:r>
                            <a:rPr lang="en-GB" sz="1400" b="0" dirty="0">
                              <a:solidFill>
                                <a:schemeClr val="tx2"/>
                              </a:solidFill>
                            </a:rPr>
                            <a:t>.</a:t>
                          </a:r>
                        </a:p>
                      </a:txBody>
                      <a:tcPr/>
                    </a:tc>
                    <a:tc>
                      <a:txBody>
                        <a:bodyPr/>
                        <a:lstStyle/>
                        <a:p>
                          <a:r>
                            <a:rPr lang="en-GB" sz="1400" b="0" dirty="0">
                              <a:solidFill>
                                <a:schemeClr val="tx2"/>
                              </a:solidFill>
                            </a:rPr>
                            <a:t>.</a:t>
                          </a:r>
                        </a:p>
                      </a:txBody>
                      <a:tcPr/>
                    </a:tc>
                    <a:tc>
                      <a:txBody>
                        <a:bodyPr/>
                        <a:lstStyle/>
                        <a:p>
                          <a:r>
                            <a:rPr lang="en-GB" sz="1400" b="0" dirty="0">
                              <a:solidFill>
                                <a:schemeClr val="tx2"/>
                              </a:solidFill>
                            </a:rPr>
                            <a:t>.</a:t>
                          </a:r>
                        </a:p>
                      </a:txBody>
                      <a:tcPr/>
                    </a:tc>
                    <a:tc>
                      <a:txBody>
                        <a:bodyPr/>
                        <a:lstStyle/>
                        <a:p>
                          <a:r>
                            <a:rPr lang="en-GB" sz="1400" b="0" dirty="0">
                              <a:solidFill>
                                <a:schemeClr val="tx2"/>
                              </a:solidFill>
                            </a:rPr>
                            <a:t>.</a:t>
                          </a:r>
                        </a:p>
                      </a:txBody>
                      <a:tcPr/>
                    </a:tc>
                    <a:tc>
                      <a:txBody>
                        <a:bodyPr/>
                        <a:lstStyle/>
                        <a:p>
                          <a:r>
                            <a:rPr lang="en-GB" sz="1400" b="0" dirty="0">
                              <a:solidFill>
                                <a:schemeClr val="tx2"/>
                              </a:solidFill>
                            </a:rPr>
                            <a:t>.</a:t>
                          </a:r>
                        </a:p>
                      </a:txBody>
                      <a:tcPr/>
                    </a:tc>
                    <a:tc>
                      <a:txBody>
                        <a:bodyPr/>
                        <a:lstStyle/>
                        <a:p>
                          <a:r>
                            <a:rPr lang="en-GB" sz="1400" b="0" dirty="0">
                              <a:solidFill>
                                <a:schemeClr val="tx2"/>
                              </a:solidFill>
                            </a:rPr>
                            <a:t>.</a:t>
                          </a:r>
                        </a:p>
                      </a:txBody>
                      <a:tcPr/>
                    </a:tc>
                    <a:tc>
                      <a:txBody>
                        <a:bodyPr/>
                        <a:lstStyle/>
                        <a:p>
                          <a:endParaRPr lang="en-GB" sz="1400" b="1" dirty="0">
                            <a:solidFill>
                              <a:schemeClr val="tx2"/>
                            </a:solidFill>
                          </a:endParaRPr>
                        </a:p>
                      </a:txBody>
                      <a:tcPr/>
                    </a:tc>
                    <a:tc>
                      <a:txBody>
                        <a:bodyPr/>
                        <a:lstStyle/>
                        <a:p>
                          <a:endParaRPr lang="en-US"/>
                        </a:p>
                      </a:txBody>
                      <a:tcPr>
                        <a:blipFill>
                          <a:blip r:embed="rId2"/>
                          <a:stretch>
                            <a:fillRect l="-350000" t="-102000" r="-1042" b="-984000"/>
                          </a:stretch>
                        </a:blipFill>
                      </a:tcPr>
                    </a:tc>
                    <a:extLst>
                      <a:ext uri="{0D108BD9-81ED-4DB2-BD59-A6C34878D82A}">
                        <a16:rowId xmlns:a16="http://schemas.microsoft.com/office/drawing/2014/main" val="2341979538"/>
                      </a:ext>
                    </a:extLst>
                  </a:tr>
                  <a:tr h="304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Year 3</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pPr algn="ctr"/>
                          <a:r>
                            <a:rPr lang="en-GB" sz="1400" b="1" dirty="0">
                              <a:solidFill>
                                <a:schemeClr val="tx2"/>
                              </a:solidFill>
                            </a:rPr>
                            <a:t>.</a:t>
                          </a:r>
                        </a:p>
                      </a:txBody>
                      <a:tcPr/>
                    </a:tc>
                    <a:extLst>
                      <a:ext uri="{0D108BD9-81ED-4DB2-BD59-A6C34878D82A}">
                        <a16:rowId xmlns:a16="http://schemas.microsoft.com/office/drawing/2014/main" val="305948810"/>
                      </a:ext>
                    </a:extLst>
                  </a:tr>
                  <a:tr h="304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pPr algn="ctr"/>
                          <a:r>
                            <a:rPr lang="en-GB" sz="1400" b="1" dirty="0">
                              <a:solidFill>
                                <a:schemeClr val="tx2"/>
                              </a:solidFill>
                            </a:rPr>
                            <a:t>.</a:t>
                          </a:r>
                        </a:p>
                      </a:txBody>
                      <a:tcPr/>
                    </a:tc>
                    <a:extLst>
                      <a:ext uri="{0D108BD9-81ED-4DB2-BD59-A6C34878D82A}">
                        <a16:rowId xmlns:a16="http://schemas.microsoft.com/office/drawing/2014/main" val="1953805426"/>
                      </a:ext>
                    </a:extLst>
                  </a:tr>
                  <a:tr h="304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pPr algn="ctr"/>
                          <a:r>
                            <a:rPr lang="en-GB" sz="1400" b="1" dirty="0">
                              <a:solidFill>
                                <a:schemeClr val="tx2"/>
                              </a:solidFill>
                            </a:rPr>
                            <a:t>.</a:t>
                          </a:r>
                        </a:p>
                      </a:txBody>
                      <a:tcPr/>
                    </a:tc>
                    <a:extLst>
                      <a:ext uri="{0D108BD9-81ED-4DB2-BD59-A6C34878D82A}">
                        <a16:rowId xmlns:a16="http://schemas.microsoft.com/office/drawing/2014/main" val="819911668"/>
                      </a:ext>
                    </a:extLst>
                  </a:tr>
                  <a:tr h="304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pPr algn="ctr"/>
                          <a:r>
                            <a:rPr lang="en-GB" sz="1400" b="1" dirty="0">
                              <a:solidFill>
                                <a:schemeClr val="tx2"/>
                              </a:solidFill>
                            </a:rPr>
                            <a:t>.</a:t>
                          </a:r>
                        </a:p>
                      </a:txBody>
                      <a:tcPr/>
                    </a:tc>
                    <a:extLst>
                      <a:ext uri="{0D108BD9-81ED-4DB2-BD59-A6C34878D82A}">
                        <a16:rowId xmlns:a16="http://schemas.microsoft.com/office/drawing/2014/main" val="1120666603"/>
                      </a:ext>
                    </a:extLst>
                  </a:tr>
                  <a:tr h="304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pPr algn="ctr"/>
                          <a:r>
                            <a:rPr lang="en-GB" sz="1400" b="1" dirty="0">
                              <a:solidFill>
                                <a:schemeClr val="tx2"/>
                              </a:solidFill>
                            </a:rPr>
                            <a:t>.</a:t>
                          </a:r>
                        </a:p>
                      </a:txBody>
                      <a:tcPr/>
                    </a:tc>
                    <a:extLst>
                      <a:ext uri="{0D108BD9-81ED-4DB2-BD59-A6C34878D82A}">
                        <a16:rowId xmlns:a16="http://schemas.microsoft.com/office/drawing/2014/main" val="3610214465"/>
                      </a:ext>
                    </a:extLst>
                  </a:tr>
                  <a:tr h="304800">
                    <a:tc>
                      <a:txBody>
                        <a:bodyPr/>
                        <a:lstStyle/>
                        <a:p>
                          <a:r>
                            <a:rPr lang="en-GB" sz="1400" b="1" dirty="0">
                              <a:solidFill>
                                <a:schemeClr val="tx2"/>
                              </a:solidFill>
                            </a:rPr>
                            <a:t>Year n</a:t>
                          </a:r>
                        </a:p>
                      </a:txBody>
                      <a:tcPr/>
                    </a:tc>
                    <a:tc>
                      <a:txBody>
                        <a:bodyPr/>
                        <a:lstStyle/>
                        <a:p>
                          <a:endParaRPr lang="en-US"/>
                        </a:p>
                      </a:txBody>
                      <a:tcPr>
                        <a:blipFill>
                          <a:blip r:embed="rId2"/>
                          <a:stretch>
                            <a:fillRect l="-35905" t="-704000" r="-378042" b="-382000"/>
                          </a:stretch>
                        </a:blipFill>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endParaRPr lang="en-US"/>
                        </a:p>
                      </a:txBody>
                      <a:tcPr>
                        <a:blipFill>
                          <a:blip r:embed="rId2"/>
                          <a:stretch>
                            <a:fillRect l="-350000" t="-704000" r="-1042" b="-382000"/>
                          </a:stretch>
                        </a:blipFill>
                      </a:tcPr>
                    </a:tc>
                    <a:extLst>
                      <a:ext uri="{0D108BD9-81ED-4DB2-BD59-A6C34878D82A}">
                        <a16:rowId xmlns:a16="http://schemas.microsoft.com/office/drawing/2014/main" val="3475057599"/>
                      </a:ext>
                    </a:extLst>
                  </a:tr>
                  <a:tr h="492252">
                    <a:tc>
                      <a:txBody>
                        <a:bodyPr/>
                        <a:lstStyle/>
                        <a:p>
                          <a:r>
                            <a:rPr lang="en-GB" sz="1400" b="1" dirty="0">
                              <a:solidFill>
                                <a:schemeClr val="tx2"/>
                              </a:solidFill>
                            </a:rPr>
                            <a:t>Mean</a:t>
                          </a:r>
                        </a:p>
                      </a:txBody>
                      <a:tcPr/>
                    </a:tc>
                    <a:tc>
                      <a:txBody>
                        <a:bodyPr/>
                        <a:lstStyle/>
                        <a:p>
                          <a:endParaRPr lang="en-US"/>
                        </a:p>
                      </a:txBody>
                      <a:tcPr>
                        <a:blipFill>
                          <a:blip r:embed="rId2"/>
                          <a:stretch>
                            <a:fillRect l="-35905" t="-496296" r="-378042" b="-135802"/>
                          </a:stretch>
                        </a:blipFill>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endParaRPr lang="en-US"/>
                        </a:p>
                      </a:txBody>
                      <a:tcPr>
                        <a:blipFill>
                          <a:blip r:embed="rId2"/>
                          <a:stretch>
                            <a:fillRect l="-350000" t="-496296" r="-1042" b="-135802"/>
                          </a:stretch>
                        </a:blipFill>
                      </a:tcPr>
                    </a:tc>
                    <a:extLst>
                      <a:ext uri="{0D108BD9-81ED-4DB2-BD59-A6C34878D82A}">
                        <a16:rowId xmlns:a16="http://schemas.microsoft.com/office/drawing/2014/main" val="2988628733"/>
                      </a:ext>
                    </a:extLst>
                  </a:tr>
                  <a:tr h="304800">
                    <a:tc>
                      <a:txBody>
                        <a:bodyPr/>
                        <a:lstStyle/>
                        <a:p>
                          <a:r>
                            <a:rPr lang="en-GB" sz="1400" b="1" dirty="0">
                              <a:solidFill>
                                <a:schemeClr val="tx2"/>
                              </a:solidFill>
                            </a:rPr>
                            <a:t>Min </a:t>
                          </a:r>
                        </a:p>
                      </a:txBody>
                      <a:tcPr/>
                    </a:tc>
                    <a:tc>
                      <a:txBody>
                        <a:bodyPr/>
                        <a:lstStyle/>
                        <a:p>
                          <a:endParaRPr lang="en-US"/>
                        </a:p>
                      </a:txBody>
                      <a:tcPr>
                        <a:blipFill>
                          <a:blip r:embed="rId2"/>
                          <a:stretch>
                            <a:fillRect l="-35905" t="-966000" r="-378042" b="-120000"/>
                          </a:stretch>
                        </a:blipFill>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endParaRPr lang="en-US"/>
                        </a:p>
                      </a:txBody>
                      <a:tcPr>
                        <a:blipFill>
                          <a:blip r:embed="rId2"/>
                          <a:stretch>
                            <a:fillRect l="-350000" t="-966000" r="-1042" b="-120000"/>
                          </a:stretch>
                        </a:blipFill>
                      </a:tcPr>
                    </a:tc>
                    <a:extLst>
                      <a:ext uri="{0D108BD9-81ED-4DB2-BD59-A6C34878D82A}">
                        <a16:rowId xmlns:a16="http://schemas.microsoft.com/office/drawing/2014/main" val="1308523994"/>
                      </a:ext>
                    </a:extLst>
                  </a:tr>
                  <a:tr h="304800">
                    <a:tc>
                      <a:txBody>
                        <a:bodyPr/>
                        <a:lstStyle/>
                        <a:p>
                          <a:r>
                            <a:rPr lang="en-GB" sz="1400" b="1" dirty="0">
                              <a:solidFill>
                                <a:schemeClr val="tx2"/>
                              </a:solidFill>
                            </a:rPr>
                            <a:t>max</a:t>
                          </a:r>
                        </a:p>
                      </a:txBody>
                      <a:tcPr/>
                    </a:tc>
                    <a:tc>
                      <a:txBody>
                        <a:bodyPr/>
                        <a:lstStyle/>
                        <a:p>
                          <a:endParaRPr lang="en-US"/>
                        </a:p>
                      </a:txBody>
                      <a:tcPr>
                        <a:blipFill>
                          <a:blip r:embed="rId2"/>
                          <a:stretch>
                            <a:fillRect l="-35905" t="-1066000" r="-378042" b="-20000"/>
                          </a:stretch>
                        </a:blipFill>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r>
                            <a:rPr lang="en-GB" sz="1400" b="1" dirty="0">
                              <a:solidFill>
                                <a:schemeClr val="tx2"/>
                              </a:solidFill>
                            </a:rPr>
                            <a:t>.</a:t>
                          </a:r>
                        </a:p>
                      </a:txBody>
                      <a:tcPr/>
                    </a:tc>
                    <a:tc>
                      <a:txBody>
                        <a:bodyPr/>
                        <a:lstStyle/>
                        <a:p>
                          <a:endParaRPr lang="en-US"/>
                        </a:p>
                      </a:txBody>
                      <a:tcPr>
                        <a:blipFill>
                          <a:blip r:embed="rId2"/>
                          <a:stretch>
                            <a:fillRect l="-350000" t="-1066000" r="-1042" b="-20000"/>
                          </a:stretch>
                        </a:blipFill>
                      </a:tcPr>
                    </a:tc>
                    <a:extLst>
                      <a:ext uri="{0D108BD9-81ED-4DB2-BD59-A6C34878D82A}">
                        <a16:rowId xmlns:a16="http://schemas.microsoft.com/office/drawing/2014/main" val="223076280"/>
                      </a:ext>
                    </a:extLst>
                  </a:tr>
                </a:tbl>
              </a:graphicData>
            </a:graphic>
          </p:graphicFrame>
        </mc:Fallback>
      </mc:AlternateContent>
    </p:spTree>
    <p:extLst>
      <p:ext uri="{BB962C8B-B14F-4D97-AF65-F5344CB8AC3E}">
        <p14:creationId xmlns:p14="http://schemas.microsoft.com/office/powerpoint/2010/main" val="1204966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outcomes</a:t>
            </a:r>
            <a:endParaRPr lang="en-GB" dirty="0"/>
          </a:p>
        </p:txBody>
      </p:sp>
      <p:sp>
        <p:nvSpPr>
          <p:cNvPr id="3" name="Content Placeholder 2"/>
          <p:cNvSpPr>
            <a:spLocks noGrp="1"/>
          </p:cNvSpPr>
          <p:nvPr>
            <p:ph idx="1"/>
          </p:nvPr>
        </p:nvSpPr>
        <p:spPr/>
        <p:txBody>
          <a:bodyPr/>
          <a:lstStyle/>
          <a:p>
            <a:endParaRPr lang="en-GB" dirty="0"/>
          </a:p>
          <a:p>
            <a:r>
              <a:rPr lang="en-GB" dirty="0"/>
              <a:t>After completing the lecture and associate exercises you should be able to:</a:t>
            </a:r>
          </a:p>
          <a:p>
            <a:endParaRPr lang="en-GB" dirty="0"/>
          </a:p>
          <a:p>
            <a:pPr marL="380990" indent="-380990">
              <a:buClr>
                <a:srgbClr val="00B398"/>
              </a:buClr>
              <a:buFont typeface="Arial" panose="020B0604020202020204" pitchFamily="34" charset="0"/>
              <a:buChar char="•"/>
            </a:pPr>
            <a:r>
              <a:rPr lang="en-GB" dirty="0"/>
              <a:t>Differentiate between indices and indicators</a:t>
            </a:r>
          </a:p>
          <a:p>
            <a:pPr marL="380990" indent="-380990">
              <a:buClr>
                <a:srgbClr val="00B398"/>
              </a:buClr>
              <a:buFont typeface="Arial" panose="020B0604020202020204" pitchFamily="34" charset="0"/>
              <a:buChar char="•"/>
            </a:pPr>
            <a:r>
              <a:rPr lang="en-GB" dirty="0"/>
              <a:t>Validate satellite products of climate indicators of essential climate variables </a:t>
            </a:r>
          </a:p>
          <a:p>
            <a:pPr marL="380990" indent="-380990">
              <a:buClr>
                <a:srgbClr val="00B398"/>
              </a:buClr>
              <a:buFont typeface="Arial" panose="020B0604020202020204" pitchFamily="34" charset="0"/>
              <a:buChar char="•"/>
            </a:pPr>
            <a:r>
              <a:rPr lang="en-GB" dirty="0"/>
              <a:t>Convert satellite indicators of essential climate variables to indices </a:t>
            </a:r>
          </a:p>
          <a:p>
            <a:pPr marL="380990" indent="-380990">
              <a:buClr>
                <a:srgbClr val="00B398"/>
              </a:buClr>
              <a:buFont typeface="Arial" panose="020B0604020202020204" pitchFamily="34" charset="0"/>
              <a:buChar char="•"/>
            </a:pPr>
            <a:r>
              <a:rPr lang="en-GB" dirty="0"/>
              <a:t>Monitor and detect metrological and agricultural drought indices</a:t>
            </a:r>
          </a:p>
          <a:p>
            <a:pPr marL="380990" indent="-380990">
              <a:buClr>
                <a:srgbClr val="00B398"/>
              </a:buClr>
              <a:buFont typeface="Arial" panose="020B0604020202020204" pitchFamily="34" charset="0"/>
              <a:buChar char="•"/>
            </a:pPr>
            <a:endParaRPr lang="en-GB" dirty="0"/>
          </a:p>
        </p:txBody>
      </p:sp>
    </p:spTree>
    <p:extLst>
      <p:ext uri="{BB962C8B-B14F-4D97-AF65-F5344CB8AC3E}">
        <p14:creationId xmlns:p14="http://schemas.microsoft.com/office/powerpoint/2010/main" val="372924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C772D-8DC4-4302-B2F7-C837601A8B86}"/>
              </a:ext>
            </a:extLst>
          </p:cNvPr>
          <p:cNvSpPr>
            <a:spLocks noGrp="1"/>
          </p:cNvSpPr>
          <p:nvPr>
            <p:ph type="title"/>
          </p:nvPr>
        </p:nvSpPr>
        <p:spPr/>
        <p:txBody>
          <a:bodyPr/>
          <a:lstStyle/>
          <a:p>
            <a:r>
              <a:rPr lang="en-GB" dirty="0"/>
              <a:t>Soil moisture deficit index </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BF10407-7A0E-4875-A675-6D414E4F1E58}"/>
                  </a:ext>
                </a:extLst>
              </p:cNvPr>
              <p:cNvSpPr>
                <a:spLocks noGrp="1"/>
              </p:cNvSpPr>
              <p:nvPr>
                <p:ph idx="1"/>
              </p:nvPr>
            </p:nvSpPr>
            <p:spPr/>
            <p:txBody>
              <a:bodyPr/>
              <a:lstStyle/>
              <a:p>
                <a:endParaRPr lang="en-GB" dirty="0"/>
              </a:p>
              <a:p>
                <a:r>
                  <a:rPr lang="en-GB" dirty="0"/>
                  <a:t>Now if 	</a:t>
                </a:r>
                <a14:m>
                  <m:oMath xmlns:m="http://schemas.openxmlformats.org/officeDocument/2006/math">
                    <m:r>
                      <a:rPr lang="en-GB" b="0" i="1" smtClean="0">
                        <a:latin typeface="Cambria Math" panose="02040503050406030204" pitchFamily="18" charset="0"/>
                      </a:rPr>
                      <m:t>𝑆</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𝑊</m:t>
                        </m:r>
                      </m:e>
                      <m:sub>
                        <m:r>
                          <a:rPr lang="en-GB" b="0" i="1" smtClean="0">
                            <a:latin typeface="Cambria Math" panose="02040503050406030204" pitchFamily="18" charset="0"/>
                          </a:rPr>
                          <m:t>𝑗</m:t>
                        </m:r>
                      </m:sub>
                    </m:sSub>
                    <m:r>
                      <a:rPr lang="en-GB" b="0" i="1" smtClean="0">
                        <a:latin typeface="Cambria Math" panose="02040503050406030204" pitchFamily="18" charset="0"/>
                      </a:rPr>
                      <m:t>&gt;</m:t>
                    </m:r>
                    <m:r>
                      <a:rPr lang="en-GB" b="0" i="1" smtClean="0">
                        <a:latin typeface="Cambria Math" panose="02040503050406030204" pitchFamily="18" charset="0"/>
                      </a:rPr>
                      <m:t>𝑀𝑆</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𝑊</m:t>
                        </m:r>
                      </m:e>
                      <m:sub>
                        <m:r>
                          <a:rPr lang="en-GB" b="0" i="1" smtClean="0">
                            <a:latin typeface="Cambria Math" panose="02040503050406030204" pitchFamily="18" charset="0"/>
                          </a:rPr>
                          <m:t>𝑗</m:t>
                        </m:r>
                      </m:sub>
                    </m:sSub>
                  </m:oMath>
                </a14:m>
                <a:r>
                  <a:rPr lang="en-GB" b="0" dirty="0"/>
                  <a:t>  we have </a:t>
                </a:r>
                <a14:m>
                  <m:oMath xmlns:m="http://schemas.openxmlformats.org/officeDocument/2006/math">
                    <m:r>
                      <a:rPr lang="en-GB" i="1">
                        <a:latin typeface="Cambria Math" panose="02040503050406030204" pitchFamily="18" charset="0"/>
                      </a:rPr>
                      <m:t>𝑆</m:t>
                    </m:r>
                    <m:sSub>
                      <m:sSubPr>
                        <m:ctrlPr>
                          <a:rPr lang="en-GB" i="1">
                            <a:latin typeface="Cambria Math" panose="02040503050406030204" pitchFamily="18" charset="0"/>
                          </a:rPr>
                        </m:ctrlPr>
                      </m:sSubPr>
                      <m:e>
                        <m:r>
                          <a:rPr lang="en-GB" b="0" i="1" smtClean="0">
                            <a:latin typeface="Cambria Math" panose="02040503050406030204" pitchFamily="18" charset="0"/>
                          </a:rPr>
                          <m:t>𝐷</m:t>
                        </m:r>
                      </m:e>
                      <m:sub>
                        <m:r>
                          <a:rPr lang="en-GB" i="1">
                            <a:latin typeface="Cambria Math" panose="02040503050406030204" pitchFamily="18" charset="0"/>
                          </a:rPr>
                          <m:t>𝑗</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i="1">
                            <a:latin typeface="Cambria Math" panose="02040503050406030204" pitchFamily="18" charset="0"/>
                          </a:rPr>
                          <m:t>𝑆</m:t>
                        </m:r>
                        <m:sSub>
                          <m:sSubPr>
                            <m:ctrlPr>
                              <a:rPr lang="en-GB" i="1">
                                <a:latin typeface="Cambria Math" panose="02040503050406030204" pitchFamily="18" charset="0"/>
                              </a:rPr>
                            </m:ctrlPr>
                          </m:sSubPr>
                          <m:e>
                            <m:r>
                              <a:rPr lang="en-GB" i="1">
                                <a:latin typeface="Cambria Math" panose="02040503050406030204" pitchFamily="18" charset="0"/>
                              </a:rPr>
                              <m:t>𝑊</m:t>
                            </m:r>
                          </m:e>
                          <m:sub>
                            <m:r>
                              <a:rPr lang="en-GB" i="1">
                                <a:latin typeface="Cambria Math" panose="02040503050406030204" pitchFamily="18" charset="0"/>
                              </a:rPr>
                              <m:t>𝑗</m:t>
                            </m:r>
                          </m:sub>
                        </m:sSub>
                        <m:r>
                          <a:rPr lang="en-GB" i="1">
                            <a:latin typeface="Cambria Math" panose="02040503050406030204" pitchFamily="18" charset="0"/>
                          </a:rPr>
                          <m:t>−</m:t>
                        </m:r>
                        <m:r>
                          <a:rPr lang="en-GB" i="1">
                            <a:latin typeface="Cambria Math" panose="02040503050406030204" pitchFamily="18" charset="0"/>
                          </a:rPr>
                          <m:t>𝑀𝑆</m:t>
                        </m:r>
                        <m:sSub>
                          <m:sSubPr>
                            <m:ctrlPr>
                              <a:rPr lang="en-GB" i="1">
                                <a:latin typeface="Cambria Math" panose="02040503050406030204" pitchFamily="18" charset="0"/>
                              </a:rPr>
                            </m:ctrlPr>
                          </m:sSubPr>
                          <m:e>
                            <m:r>
                              <a:rPr lang="en-GB" i="1">
                                <a:latin typeface="Cambria Math" panose="02040503050406030204" pitchFamily="18" charset="0"/>
                              </a:rPr>
                              <m:t>𝑊</m:t>
                            </m:r>
                          </m:e>
                          <m:sub>
                            <m:r>
                              <a:rPr lang="en-GB" i="1">
                                <a:latin typeface="Cambria Math" panose="02040503050406030204" pitchFamily="18" charset="0"/>
                              </a:rPr>
                              <m:t>𝑗</m:t>
                            </m:r>
                          </m:sub>
                        </m:sSub>
                      </m:num>
                      <m:den>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max</m:t>
                            </m:r>
                          </m:fName>
                          <m:e>
                            <m:r>
                              <a:rPr lang="en-GB" b="0" i="1" smtClean="0">
                                <a:latin typeface="Cambria Math" panose="02040503050406030204" pitchFamily="18" charset="0"/>
                              </a:rPr>
                              <m:t>𝑆</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𝑊</m:t>
                                </m:r>
                              </m:e>
                              <m:sub>
                                <m:r>
                                  <a:rPr lang="en-GB" b="0" i="1" smtClean="0">
                                    <a:latin typeface="Cambria Math" panose="02040503050406030204" pitchFamily="18" charset="0"/>
                                  </a:rPr>
                                  <m:t>𝑗</m:t>
                                </m:r>
                              </m:sub>
                            </m:sSub>
                            <m:r>
                              <a:rPr lang="en-GB" b="0" i="1" smtClean="0">
                                <a:latin typeface="Cambria Math" panose="02040503050406030204" pitchFamily="18" charset="0"/>
                              </a:rPr>
                              <m:t> −</m:t>
                            </m:r>
                          </m:e>
                        </m:func>
                        <m:r>
                          <a:rPr lang="en-GB" i="1">
                            <a:latin typeface="Cambria Math" panose="02040503050406030204" pitchFamily="18" charset="0"/>
                          </a:rPr>
                          <m:t>𝑆</m:t>
                        </m:r>
                        <m:sSub>
                          <m:sSubPr>
                            <m:ctrlPr>
                              <a:rPr lang="en-GB" b="0" i="1" smtClean="0">
                                <a:latin typeface="Cambria Math" panose="02040503050406030204" pitchFamily="18" charset="0"/>
                              </a:rPr>
                            </m:ctrlPr>
                          </m:sSubPr>
                          <m:e>
                            <m:r>
                              <a:rPr lang="en-GB" i="1">
                                <a:latin typeface="Cambria Math" panose="02040503050406030204" pitchFamily="18" charset="0"/>
                              </a:rPr>
                              <m:t>𝑊</m:t>
                            </m:r>
                          </m:e>
                          <m:sub>
                            <m:r>
                              <a:rPr lang="en-GB" b="0" i="1" smtClean="0">
                                <a:latin typeface="Cambria Math" panose="02040503050406030204" pitchFamily="18" charset="0"/>
                              </a:rPr>
                              <m:t>𝑗</m:t>
                            </m:r>
                          </m:sub>
                        </m:sSub>
                      </m:den>
                    </m:f>
                    <m:r>
                      <a:rPr lang="en-GB" b="0" i="1" smtClean="0">
                        <a:latin typeface="Cambria Math" panose="02040503050406030204" pitchFamily="18" charset="0"/>
                      </a:rPr>
                      <m:t>×100</m:t>
                    </m:r>
                  </m:oMath>
                </a14:m>
                <a:endParaRPr lang="en-GB" b="0" dirty="0"/>
              </a:p>
              <a:p>
                <a:r>
                  <a:rPr lang="en-GB" b="0" dirty="0"/>
                  <a:t>	</a:t>
                </a:r>
                <a14:m>
                  <m:oMath xmlns:m="http://schemas.openxmlformats.org/officeDocument/2006/math">
                    <m:r>
                      <a:rPr lang="en-GB" b="0" i="1" smtClean="0">
                        <a:latin typeface="Cambria Math" panose="02040503050406030204" pitchFamily="18" charset="0"/>
                      </a:rPr>
                      <m:t>𝑆</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𝑊</m:t>
                        </m:r>
                      </m:e>
                      <m:sub>
                        <m:r>
                          <a:rPr lang="en-GB" b="0" i="1" smtClean="0">
                            <a:latin typeface="Cambria Math" panose="02040503050406030204" pitchFamily="18" charset="0"/>
                          </a:rPr>
                          <m:t>𝑗</m:t>
                        </m:r>
                      </m:sub>
                    </m:sSub>
                    <m:r>
                      <a:rPr lang="en-GB" b="0" i="1" smtClean="0">
                        <a:latin typeface="Cambria Math" panose="02040503050406030204" pitchFamily="18" charset="0"/>
                      </a:rPr>
                      <m:t>&lt;</m:t>
                    </m:r>
                    <m:r>
                      <a:rPr lang="en-GB" b="0" i="1" smtClean="0">
                        <a:latin typeface="Cambria Math" panose="02040503050406030204" pitchFamily="18" charset="0"/>
                      </a:rPr>
                      <m:t>𝑀𝑆</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𝑊</m:t>
                        </m:r>
                      </m:e>
                      <m:sub>
                        <m:r>
                          <a:rPr lang="en-GB" b="0" i="1" smtClean="0">
                            <a:latin typeface="Cambria Math" panose="02040503050406030204" pitchFamily="18" charset="0"/>
                          </a:rPr>
                          <m:t>𝑗</m:t>
                        </m:r>
                      </m:sub>
                    </m:sSub>
                  </m:oMath>
                </a14:m>
                <a:r>
                  <a:rPr lang="en-GB" b="0" dirty="0"/>
                  <a:t>  we have </a:t>
                </a:r>
                <a14:m>
                  <m:oMath xmlns:m="http://schemas.openxmlformats.org/officeDocument/2006/math">
                    <m:r>
                      <a:rPr lang="en-GB" i="1">
                        <a:latin typeface="Cambria Math" panose="02040503050406030204" pitchFamily="18" charset="0"/>
                      </a:rPr>
                      <m:t>𝑆</m:t>
                    </m:r>
                    <m:sSub>
                      <m:sSubPr>
                        <m:ctrlPr>
                          <a:rPr lang="en-GB" i="1">
                            <a:latin typeface="Cambria Math" panose="02040503050406030204" pitchFamily="18" charset="0"/>
                          </a:rPr>
                        </m:ctrlPr>
                      </m:sSubPr>
                      <m:e>
                        <m:r>
                          <a:rPr lang="en-GB" b="0" i="1" smtClean="0">
                            <a:latin typeface="Cambria Math" panose="02040503050406030204" pitchFamily="18" charset="0"/>
                          </a:rPr>
                          <m:t>𝐷</m:t>
                        </m:r>
                      </m:e>
                      <m:sub>
                        <m:r>
                          <a:rPr lang="en-GB" i="1">
                            <a:latin typeface="Cambria Math" panose="02040503050406030204" pitchFamily="18" charset="0"/>
                          </a:rPr>
                          <m:t>𝑗</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i="1">
                            <a:latin typeface="Cambria Math" panose="02040503050406030204" pitchFamily="18" charset="0"/>
                          </a:rPr>
                          <m:t>𝑆</m:t>
                        </m:r>
                        <m:sSub>
                          <m:sSubPr>
                            <m:ctrlPr>
                              <a:rPr lang="en-GB" i="1">
                                <a:latin typeface="Cambria Math" panose="02040503050406030204" pitchFamily="18" charset="0"/>
                              </a:rPr>
                            </m:ctrlPr>
                          </m:sSubPr>
                          <m:e>
                            <m:r>
                              <a:rPr lang="en-GB" i="1">
                                <a:latin typeface="Cambria Math" panose="02040503050406030204" pitchFamily="18" charset="0"/>
                              </a:rPr>
                              <m:t>𝑊</m:t>
                            </m:r>
                          </m:e>
                          <m:sub>
                            <m:r>
                              <a:rPr lang="en-GB" i="1">
                                <a:latin typeface="Cambria Math" panose="02040503050406030204" pitchFamily="18" charset="0"/>
                              </a:rPr>
                              <m:t>𝑗</m:t>
                            </m:r>
                          </m:sub>
                        </m:sSub>
                        <m:r>
                          <a:rPr lang="en-GB" i="1">
                            <a:latin typeface="Cambria Math" panose="02040503050406030204" pitchFamily="18" charset="0"/>
                          </a:rPr>
                          <m:t>−</m:t>
                        </m:r>
                        <m:r>
                          <a:rPr lang="en-GB" i="1">
                            <a:latin typeface="Cambria Math" panose="02040503050406030204" pitchFamily="18" charset="0"/>
                          </a:rPr>
                          <m:t>𝑀𝑆</m:t>
                        </m:r>
                        <m:sSub>
                          <m:sSubPr>
                            <m:ctrlPr>
                              <a:rPr lang="en-GB" i="1">
                                <a:latin typeface="Cambria Math" panose="02040503050406030204" pitchFamily="18" charset="0"/>
                              </a:rPr>
                            </m:ctrlPr>
                          </m:sSubPr>
                          <m:e>
                            <m:r>
                              <a:rPr lang="en-GB" i="1">
                                <a:latin typeface="Cambria Math" panose="02040503050406030204" pitchFamily="18" charset="0"/>
                              </a:rPr>
                              <m:t>𝑊</m:t>
                            </m:r>
                          </m:e>
                          <m:sub>
                            <m:r>
                              <a:rPr lang="en-GB" i="1">
                                <a:latin typeface="Cambria Math" panose="02040503050406030204" pitchFamily="18" charset="0"/>
                              </a:rPr>
                              <m:t>𝑗</m:t>
                            </m:r>
                          </m:sub>
                        </m:sSub>
                      </m:num>
                      <m:den>
                        <m:r>
                          <a:rPr lang="en-GB" i="1">
                            <a:latin typeface="Cambria Math" panose="02040503050406030204" pitchFamily="18" charset="0"/>
                          </a:rPr>
                          <m:t>𝑆𝑊𝑗</m:t>
                        </m:r>
                        <m:r>
                          <a:rPr lang="en-GB" b="0" i="1" smtClean="0">
                            <a:latin typeface="Cambria Math" panose="02040503050406030204" pitchFamily="18" charset="0"/>
                          </a:rPr>
                          <m:t>−</m:t>
                        </m:r>
                        <m:func>
                          <m:funcPr>
                            <m:ctrlPr>
                              <a:rPr lang="en-GB" i="1">
                                <a:latin typeface="Cambria Math" panose="02040503050406030204" pitchFamily="18" charset="0"/>
                              </a:rPr>
                            </m:ctrlPr>
                          </m:funcPr>
                          <m:fName>
                            <m:r>
                              <m:rPr>
                                <m:sty m:val="p"/>
                              </m:rPr>
                              <a:rPr lang="en-GB">
                                <a:latin typeface="Cambria Math" panose="02040503050406030204" pitchFamily="18" charset="0"/>
                              </a:rPr>
                              <m:t>min</m:t>
                            </m:r>
                          </m:fName>
                          <m:e>
                            <m:r>
                              <a:rPr lang="en-GB" i="1">
                                <a:latin typeface="Cambria Math" panose="02040503050406030204" pitchFamily="18" charset="0"/>
                              </a:rPr>
                              <m:t>𝑆</m:t>
                            </m:r>
                            <m:sSub>
                              <m:sSubPr>
                                <m:ctrlPr>
                                  <a:rPr lang="en-GB" i="1">
                                    <a:latin typeface="Cambria Math" panose="02040503050406030204" pitchFamily="18" charset="0"/>
                                  </a:rPr>
                                </m:ctrlPr>
                              </m:sSubPr>
                              <m:e>
                                <m:r>
                                  <a:rPr lang="en-GB" i="1">
                                    <a:latin typeface="Cambria Math" panose="02040503050406030204" pitchFamily="18" charset="0"/>
                                  </a:rPr>
                                  <m:t>𝑊</m:t>
                                </m:r>
                              </m:e>
                              <m:sub>
                                <m:r>
                                  <a:rPr lang="en-GB" i="1">
                                    <a:latin typeface="Cambria Math" panose="02040503050406030204" pitchFamily="18" charset="0"/>
                                  </a:rPr>
                                  <m:t>𝑗</m:t>
                                </m:r>
                              </m:sub>
                            </m:sSub>
                          </m:e>
                        </m:func>
                      </m:den>
                    </m:f>
                    <m:r>
                      <a:rPr lang="en-GB" b="0" i="1" smtClean="0">
                        <a:latin typeface="Cambria Math" panose="02040503050406030204" pitchFamily="18" charset="0"/>
                      </a:rPr>
                      <m:t>×100</m:t>
                    </m:r>
                  </m:oMath>
                </a14:m>
                <a:endParaRPr lang="en-GB" b="0" dirty="0"/>
              </a:p>
              <a:p>
                <a:r>
                  <a:rPr lang="en-GB" b="0" dirty="0"/>
                  <a:t>This is the relative position of the difference w.r.t max or mean. </a:t>
                </a:r>
              </a:p>
              <a:p>
                <a:endParaRPr lang="en-GB" dirty="0"/>
              </a:p>
              <a:p>
                <a:r>
                  <a:rPr lang="en-GB" dirty="0"/>
                  <a:t>The soil moisture deficit of month 1 is initiated as SMDI</a:t>
                </a:r>
                <a:r>
                  <a:rPr lang="en-GB" baseline="-25000" dirty="0"/>
                  <a:t>1</a:t>
                </a:r>
                <a:r>
                  <a:rPr lang="en-GB" dirty="0"/>
                  <a:t>=SD</a:t>
                </a:r>
                <a:r>
                  <a:rPr lang="en-GB" baseline="-25000" dirty="0"/>
                  <a:t>1</a:t>
                </a:r>
                <a:r>
                  <a:rPr lang="en-GB" dirty="0"/>
                  <a:t>/50</a:t>
                </a:r>
              </a:p>
              <a:p>
                <a:endParaRPr lang="en-GB" dirty="0"/>
              </a:p>
              <a:p>
                <a:r>
                  <a:rPr lang="en-GB" dirty="0"/>
                  <a:t>And the soil moisture deficit index is estimated as: </a:t>
                </a:r>
              </a:p>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𝑆𝑀𝐷</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𝐼</m:t>
                          </m:r>
                        </m:e>
                        <m:sub>
                          <m:r>
                            <a:rPr lang="en-GB" b="0" i="1" smtClean="0">
                              <a:latin typeface="Cambria Math" panose="02040503050406030204" pitchFamily="18" charset="0"/>
                            </a:rPr>
                            <m:t>𝑗</m:t>
                          </m:r>
                        </m:sub>
                      </m:sSub>
                      <m:r>
                        <a:rPr lang="en-GB" b="0" i="1" smtClean="0">
                          <a:latin typeface="Cambria Math" panose="02040503050406030204" pitchFamily="18" charset="0"/>
                        </a:rPr>
                        <m:t>=0.5×</m:t>
                      </m:r>
                      <m:r>
                        <a:rPr lang="en-GB" b="0" i="1" smtClean="0">
                          <a:latin typeface="Cambria Math" panose="02040503050406030204" pitchFamily="18" charset="0"/>
                        </a:rPr>
                        <m:t>𝑆𝑀𝐷</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𝐼</m:t>
                          </m:r>
                        </m:e>
                        <m:sub>
                          <m:r>
                            <a:rPr lang="en-GB" b="0" i="1" smtClean="0">
                              <a:latin typeface="Cambria Math" panose="02040503050406030204" pitchFamily="18" charset="0"/>
                            </a:rPr>
                            <m:t>𝑗</m:t>
                          </m:r>
                          <m:r>
                            <a:rPr lang="en-GB" b="0" i="1" smtClean="0">
                              <a:latin typeface="Cambria Math" panose="02040503050406030204" pitchFamily="18" charset="0"/>
                            </a:rPr>
                            <m:t>−1</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𝑆</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𝐷</m:t>
                              </m:r>
                            </m:e>
                            <m:sub>
                              <m:r>
                                <a:rPr lang="en-GB" b="0" i="1" smtClean="0">
                                  <a:latin typeface="Cambria Math" panose="02040503050406030204" pitchFamily="18" charset="0"/>
                                </a:rPr>
                                <m:t>𝑗</m:t>
                              </m:r>
                            </m:sub>
                          </m:sSub>
                        </m:num>
                        <m:den>
                          <m:r>
                            <a:rPr lang="en-GB" b="0" i="1" smtClean="0">
                              <a:latin typeface="Cambria Math" panose="02040503050406030204" pitchFamily="18" charset="0"/>
                            </a:rPr>
                            <m:t>50</m:t>
                          </m:r>
                        </m:den>
                      </m:f>
                    </m:oMath>
                  </m:oMathPara>
                </a14:m>
                <a:endParaRPr lang="en-GB" dirty="0"/>
              </a:p>
              <a:p>
                <a:r>
                  <a:rPr lang="en-GB" dirty="0"/>
                  <a:t>Denoting </a:t>
                </a:r>
                <a14:m>
                  <m:oMath xmlns:m="http://schemas.openxmlformats.org/officeDocument/2006/math">
                    <m:sSub>
                      <m:sSubPr>
                        <m:ctrlPr>
                          <a:rPr lang="en-GB" b="0" i="1" smtClean="0">
                            <a:latin typeface="Cambria Math" panose="02040503050406030204" pitchFamily="18" charset="0"/>
                          </a:rPr>
                        </m:ctrlPr>
                      </m:sSubPr>
                      <m:e>
                        <m:r>
                          <m:rPr>
                            <m:sty m:val="p"/>
                          </m:rPr>
                          <a:rPr lang="en-GB" b="0" i="0" smtClean="0">
                            <a:latin typeface="Cambria Math" panose="02040503050406030204" pitchFamily="18" charset="0"/>
                          </a:rPr>
                          <m:t>S</m:t>
                        </m:r>
                      </m:e>
                      <m:sub>
                        <m:r>
                          <m:rPr>
                            <m:sty m:val="p"/>
                          </m:rPr>
                          <a:rPr lang="en-GB" b="0" i="0" smtClean="0">
                            <a:latin typeface="Cambria Math" panose="02040503050406030204" pitchFamily="18" charset="0"/>
                          </a:rPr>
                          <m:t>j</m:t>
                        </m:r>
                      </m:sub>
                    </m:sSub>
                    <m:r>
                      <a:rPr lang="en-GB" b="0" i="0" smtClean="0">
                        <a:latin typeface="Cambria Math" panose="02040503050406030204" pitchFamily="18" charset="0"/>
                      </a:rPr>
                      <m:t>=</m:t>
                    </m:r>
                    <m:f>
                      <m:fPr>
                        <m:ctrlPr>
                          <a:rPr lang="en-GB" b="0" i="1" smtClean="0">
                            <a:latin typeface="Cambria Math" panose="02040503050406030204" pitchFamily="18" charset="0"/>
                          </a:rPr>
                        </m:ctrlPr>
                      </m:fPr>
                      <m:num>
                        <m:r>
                          <a:rPr lang="en-GB" i="1">
                            <a:latin typeface="Cambria Math" panose="02040503050406030204" pitchFamily="18" charset="0"/>
                          </a:rPr>
                          <m:t>𝑆</m:t>
                        </m:r>
                        <m:sSub>
                          <m:sSubPr>
                            <m:ctrlPr>
                              <a:rPr lang="en-GB" i="1">
                                <a:latin typeface="Cambria Math" panose="02040503050406030204" pitchFamily="18" charset="0"/>
                              </a:rPr>
                            </m:ctrlPr>
                          </m:sSubPr>
                          <m:e>
                            <m:r>
                              <a:rPr lang="en-GB" i="1">
                                <a:latin typeface="Cambria Math" panose="02040503050406030204" pitchFamily="18" charset="0"/>
                              </a:rPr>
                              <m:t>𝑊</m:t>
                            </m:r>
                          </m:e>
                          <m:sub>
                            <m:r>
                              <a:rPr lang="en-GB" i="1">
                                <a:latin typeface="Cambria Math" panose="02040503050406030204" pitchFamily="18" charset="0"/>
                              </a:rPr>
                              <m:t>𝑗</m:t>
                            </m:r>
                          </m:sub>
                        </m:sSub>
                        <m:r>
                          <a:rPr lang="en-GB" i="1">
                            <a:latin typeface="Cambria Math" panose="02040503050406030204" pitchFamily="18" charset="0"/>
                          </a:rPr>
                          <m:t>−</m:t>
                        </m:r>
                        <m:r>
                          <a:rPr lang="en-GB" i="1">
                            <a:latin typeface="Cambria Math" panose="02040503050406030204" pitchFamily="18" charset="0"/>
                          </a:rPr>
                          <m:t>𝑀𝑆</m:t>
                        </m:r>
                        <m:sSub>
                          <m:sSubPr>
                            <m:ctrlPr>
                              <a:rPr lang="en-GB" i="1">
                                <a:latin typeface="Cambria Math" panose="02040503050406030204" pitchFamily="18" charset="0"/>
                              </a:rPr>
                            </m:ctrlPr>
                          </m:sSubPr>
                          <m:e>
                            <m:r>
                              <a:rPr lang="en-GB" i="1">
                                <a:latin typeface="Cambria Math" panose="02040503050406030204" pitchFamily="18" charset="0"/>
                              </a:rPr>
                              <m:t>𝑊</m:t>
                            </m:r>
                          </m:e>
                          <m:sub>
                            <m:r>
                              <a:rPr lang="en-GB" i="1">
                                <a:latin typeface="Cambria Math" panose="02040503050406030204" pitchFamily="18" charset="0"/>
                              </a:rPr>
                              <m:t>𝑗</m:t>
                            </m:r>
                          </m:sub>
                        </m:sSub>
                      </m:num>
                      <m:den>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max</m:t>
                            </m:r>
                          </m:fName>
                          <m:e>
                            <m:r>
                              <a:rPr lang="en-GB" b="0" i="1" smtClean="0">
                                <a:latin typeface="Cambria Math" panose="02040503050406030204" pitchFamily="18" charset="0"/>
                              </a:rPr>
                              <m:t>𝑆</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𝑊</m:t>
                                </m:r>
                              </m:e>
                              <m:sub>
                                <m:r>
                                  <a:rPr lang="en-GB" b="0" i="1" smtClean="0">
                                    <a:latin typeface="Cambria Math" panose="02040503050406030204" pitchFamily="18" charset="0"/>
                                  </a:rPr>
                                  <m:t>𝑗</m:t>
                                </m:r>
                              </m:sub>
                            </m:sSub>
                            <m:r>
                              <a:rPr lang="en-GB" b="0" i="1" smtClean="0">
                                <a:latin typeface="Cambria Math" panose="02040503050406030204" pitchFamily="18" charset="0"/>
                              </a:rPr>
                              <m:t> −</m:t>
                            </m:r>
                          </m:e>
                        </m:func>
                        <m:r>
                          <a:rPr lang="en-GB" i="1">
                            <a:latin typeface="Cambria Math" panose="02040503050406030204" pitchFamily="18" charset="0"/>
                          </a:rPr>
                          <m:t>𝑆</m:t>
                        </m:r>
                        <m:sSub>
                          <m:sSubPr>
                            <m:ctrlPr>
                              <a:rPr lang="en-GB" b="0" i="1" smtClean="0">
                                <a:latin typeface="Cambria Math" panose="02040503050406030204" pitchFamily="18" charset="0"/>
                              </a:rPr>
                            </m:ctrlPr>
                          </m:sSubPr>
                          <m:e>
                            <m:r>
                              <a:rPr lang="en-GB" i="1">
                                <a:latin typeface="Cambria Math" panose="02040503050406030204" pitchFamily="18" charset="0"/>
                              </a:rPr>
                              <m:t>𝑊</m:t>
                            </m:r>
                          </m:e>
                          <m:sub>
                            <m:r>
                              <a:rPr lang="en-GB" b="0" i="1" smtClean="0">
                                <a:latin typeface="Cambria Math" panose="02040503050406030204" pitchFamily="18" charset="0"/>
                              </a:rPr>
                              <m:t>𝑗</m:t>
                            </m:r>
                          </m:sub>
                        </m:sSub>
                      </m:den>
                    </m:f>
                  </m:oMath>
                </a14:m>
                <a:r>
                  <a:rPr lang="en-GB" dirty="0">
                    <a:sym typeface="Wingdings" panose="05000000000000000000" pitchFamily="2" charset="2"/>
                  </a:rPr>
                  <a:t>	          </a:t>
                </a:r>
                <a14:m>
                  <m:oMath xmlns:m="http://schemas.openxmlformats.org/officeDocument/2006/math">
                    <m:r>
                      <a:rPr lang="en-GB" b="0" i="1" smtClean="0">
                        <a:latin typeface="Cambria Math" panose="02040503050406030204" pitchFamily="18" charset="0"/>
                      </a:rPr>
                      <m:t>𝑆𝑀</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𝐷</m:t>
                        </m:r>
                      </m:e>
                      <m:sub>
                        <m:r>
                          <a:rPr lang="en-GB" b="0" i="1" smtClean="0">
                            <a:latin typeface="Cambria Math" panose="02040503050406030204" pitchFamily="18" charset="0"/>
                          </a:rPr>
                          <m:t>𝑗</m:t>
                        </m:r>
                      </m:sub>
                    </m:sSub>
                    <m:r>
                      <a:rPr lang="en-GB" b="0" i="1" smtClean="0">
                        <a:latin typeface="Cambria Math" panose="02040503050406030204" pitchFamily="18" charset="0"/>
                      </a:rPr>
                      <m:t>=</m:t>
                    </m:r>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𝑗</m:t>
                        </m:r>
                        <m:r>
                          <a:rPr lang="en-GB" b="0" i="1" smtClean="0">
                            <a:latin typeface="Cambria Math" panose="02040503050406030204" pitchFamily="18" charset="0"/>
                          </a:rPr>
                          <m:t>=1</m:t>
                        </m:r>
                      </m:sub>
                      <m:sup>
                        <m:r>
                          <a:rPr lang="en-GB" b="0" i="1" smtClean="0">
                            <a:latin typeface="Cambria Math" panose="02040503050406030204" pitchFamily="18" charset="0"/>
                          </a:rPr>
                          <m:t>𝑛</m:t>
                        </m:r>
                      </m:sup>
                      <m:e>
                        <m:sSup>
                          <m:sSupPr>
                            <m:ctrlPr>
                              <a:rPr lang="en-GB" b="0" i="1" smtClean="0">
                                <a:latin typeface="Cambria Math" panose="02040503050406030204" pitchFamily="18" charset="0"/>
                              </a:rPr>
                            </m:ctrlPr>
                          </m:sSupPr>
                          <m:e>
                            <m:r>
                              <a:rPr lang="en-GB" b="0" i="1" smtClean="0">
                                <a:latin typeface="Cambria Math" panose="02040503050406030204" pitchFamily="18" charset="0"/>
                              </a:rPr>
                              <m:t>0,5</m:t>
                            </m:r>
                          </m:e>
                          <m:sup>
                            <m:r>
                              <a:rPr lang="en-GB" b="0" i="1" smtClean="0">
                                <a:latin typeface="Cambria Math" panose="02040503050406030204" pitchFamily="18" charset="0"/>
                              </a:rPr>
                              <m:t>𝑛</m:t>
                            </m:r>
                            <m:r>
                              <a:rPr lang="en-GB" b="0" i="1" smtClean="0">
                                <a:latin typeface="Cambria Math" panose="02040503050406030204" pitchFamily="18" charset="0"/>
                              </a:rPr>
                              <m:t>−</m:t>
                            </m:r>
                            <m:r>
                              <a:rPr lang="en-GB" b="0" i="1" smtClean="0">
                                <a:latin typeface="Cambria Math" panose="02040503050406030204" pitchFamily="18" charset="0"/>
                              </a:rPr>
                              <m:t>𝑗</m:t>
                            </m:r>
                            <m:r>
                              <a:rPr lang="en-GB" b="0" i="1" smtClean="0">
                                <a:latin typeface="Cambria Math" panose="02040503050406030204" pitchFamily="18" charset="0"/>
                              </a:rPr>
                              <m:t>−1</m:t>
                            </m:r>
                          </m:sup>
                        </m:sSup>
                        <m:sSub>
                          <m:sSubPr>
                            <m:ctrlPr>
                              <a:rPr lang="en-GB" b="0" i="1" smtClean="0">
                                <a:latin typeface="Cambria Math" panose="02040503050406030204" pitchFamily="18" charset="0"/>
                              </a:rPr>
                            </m:ctrlPr>
                          </m:sSubPr>
                          <m:e>
                            <m:r>
                              <a:rPr lang="en-GB" b="0" i="1" smtClean="0">
                                <a:latin typeface="Cambria Math" panose="02040503050406030204" pitchFamily="18" charset="0"/>
                              </a:rPr>
                              <m:t>𝑆</m:t>
                            </m:r>
                          </m:e>
                          <m:sub>
                            <m:r>
                              <a:rPr lang="en-GB" b="0" i="1" smtClean="0">
                                <a:latin typeface="Cambria Math" panose="02040503050406030204" pitchFamily="18" charset="0"/>
                              </a:rPr>
                              <m:t>𝑗</m:t>
                            </m:r>
                          </m:sub>
                        </m:sSub>
                      </m:e>
                    </m:nary>
                  </m:oMath>
                </a14:m>
                <a:endParaRPr lang="en-GB" dirty="0"/>
              </a:p>
              <a:p>
                <a:r>
                  <a:rPr lang="en-GB" dirty="0">
                    <a:sym typeface="Wingdings" panose="05000000000000000000" pitchFamily="2" charset="2"/>
                  </a:rPr>
                  <a:t>					  account for previous event, increased vulnerability of the system</a:t>
                </a:r>
                <a:endParaRPr lang="en-GB" dirty="0"/>
              </a:p>
            </p:txBody>
          </p:sp>
        </mc:Choice>
        <mc:Fallback>
          <p:sp>
            <p:nvSpPr>
              <p:cNvPr id="3" name="Content Placeholder 2">
                <a:extLst>
                  <a:ext uri="{FF2B5EF4-FFF2-40B4-BE49-F238E27FC236}">
                    <a16:creationId xmlns:a16="http://schemas.microsoft.com/office/drawing/2014/main" id="{0BF10407-7A0E-4875-A675-6D414E4F1E58}"/>
                  </a:ext>
                </a:extLst>
              </p:cNvPr>
              <p:cNvSpPr>
                <a:spLocks noGrp="1" noRot="1" noChangeAspect="1" noMove="1" noResize="1" noEditPoints="1" noAdjustHandles="1" noChangeArrowheads="1" noChangeShapeType="1" noTextEdit="1"/>
              </p:cNvSpPr>
              <p:nvPr>
                <p:ph idx="1"/>
              </p:nvPr>
            </p:nvSpPr>
            <p:spPr>
              <a:blipFill>
                <a:blip r:embed="rId2"/>
                <a:stretch>
                  <a:fillRect l="-466"/>
                </a:stretch>
              </a:blipFill>
            </p:spPr>
            <p:txBody>
              <a:bodyPr/>
              <a:lstStyle/>
              <a:p>
                <a:r>
                  <a:rPr lang="en-GB">
                    <a:noFill/>
                  </a:rPr>
                  <a:t> </a:t>
                </a:r>
              </a:p>
            </p:txBody>
          </p:sp>
        </mc:Fallback>
      </mc:AlternateContent>
      <p:sp>
        <p:nvSpPr>
          <p:cNvPr id="4" name="Rectangle 3">
            <a:extLst>
              <a:ext uri="{FF2B5EF4-FFF2-40B4-BE49-F238E27FC236}">
                <a16:creationId xmlns:a16="http://schemas.microsoft.com/office/drawing/2014/main" id="{4043CA7E-3429-4E04-BAC7-358A620B7530}"/>
              </a:ext>
            </a:extLst>
          </p:cNvPr>
          <p:cNvSpPr/>
          <p:nvPr/>
        </p:nvSpPr>
        <p:spPr>
          <a:xfrm>
            <a:off x="7641203" y="802282"/>
            <a:ext cx="4079019" cy="1924215"/>
          </a:xfrm>
          <a:prstGeom prst="rect">
            <a:avLst/>
          </a:prstGeom>
          <a:solidFill>
            <a:schemeClr val="tx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a:extLst>
              <a:ext uri="{FF2B5EF4-FFF2-40B4-BE49-F238E27FC236}">
                <a16:creationId xmlns:a16="http://schemas.microsoft.com/office/drawing/2014/main" id="{54E2D0CE-C4BC-497A-A5FF-0A7F15C772A3}"/>
              </a:ext>
            </a:extLst>
          </p:cNvPr>
          <p:cNvCxnSpPr>
            <a:stCxn id="4" idx="1"/>
            <a:endCxn id="4" idx="3"/>
          </p:cNvCxnSpPr>
          <p:nvPr/>
        </p:nvCxnSpPr>
        <p:spPr>
          <a:xfrm>
            <a:off x="7641203" y="1764390"/>
            <a:ext cx="4079019"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2" name="Oval 11">
            <a:extLst>
              <a:ext uri="{FF2B5EF4-FFF2-40B4-BE49-F238E27FC236}">
                <a16:creationId xmlns:a16="http://schemas.microsoft.com/office/drawing/2014/main" id="{4E561031-4EB4-417D-96FD-16A467982715}"/>
              </a:ext>
            </a:extLst>
          </p:cNvPr>
          <p:cNvSpPr/>
          <p:nvPr/>
        </p:nvSpPr>
        <p:spPr>
          <a:xfrm>
            <a:off x="10144193" y="1016971"/>
            <a:ext cx="186855" cy="18685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A39241E2-A944-402D-ADB6-A6F7B2B3DA30}"/>
              </a:ext>
            </a:extLst>
          </p:cNvPr>
          <p:cNvSpPr/>
          <p:nvPr/>
        </p:nvSpPr>
        <p:spPr>
          <a:xfrm>
            <a:off x="10866782" y="2152016"/>
            <a:ext cx="186855" cy="18685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D811E1F-947B-460A-9F4A-55B3D167DF54}"/>
                  </a:ext>
                </a:extLst>
              </p:cNvPr>
              <p:cNvSpPr txBox="1"/>
              <p:nvPr/>
            </p:nvSpPr>
            <p:spPr>
              <a:xfrm>
                <a:off x="7641203" y="2409466"/>
                <a:ext cx="796456" cy="3583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GB" sz="1600" b="0" i="1" smtClean="0">
                              <a:solidFill>
                                <a:schemeClr val="bg1"/>
                              </a:solidFill>
                              <a:latin typeface="Cambria Math" panose="02040503050406030204" pitchFamily="18" charset="0"/>
                            </a:rPr>
                          </m:ctrlPr>
                        </m:funcPr>
                        <m:fName>
                          <m:r>
                            <m:rPr>
                              <m:sty m:val="p"/>
                            </m:rPr>
                            <a:rPr lang="en-GB" sz="1600" b="0" i="0" smtClean="0">
                              <a:solidFill>
                                <a:schemeClr val="bg1"/>
                              </a:solidFill>
                              <a:latin typeface="Cambria Math" panose="02040503050406030204" pitchFamily="18" charset="0"/>
                            </a:rPr>
                            <m:t>min</m:t>
                          </m:r>
                        </m:fName>
                        <m:e>
                          <m:r>
                            <a:rPr lang="en-GB" sz="1600" b="0" i="1" smtClean="0">
                              <a:solidFill>
                                <a:schemeClr val="bg1"/>
                              </a:solidFill>
                              <a:latin typeface="Cambria Math" panose="02040503050406030204" pitchFamily="18" charset="0"/>
                            </a:rPr>
                            <m:t>𝑆</m:t>
                          </m:r>
                          <m:sSub>
                            <m:sSubPr>
                              <m:ctrlPr>
                                <a:rPr lang="en-GB" sz="1600" b="0" i="1" smtClean="0">
                                  <a:solidFill>
                                    <a:schemeClr val="bg1"/>
                                  </a:solidFill>
                                  <a:latin typeface="Cambria Math" panose="02040503050406030204" pitchFamily="18" charset="0"/>
                                </a:rPr>
                              </m:ctrlPr>
                            </m:sSubPr>
                            <m:e>
                              <m:r>
                                <a:rPr lang="en-GB" sz="1600" b="0" i="1" smtClean="0">
                                  <a:solidFill>
                                    <a:schemeClr val="bg1"/>
                                  </a:solidFill>
                                  <a:latin typeface="Cambria Math" panose="02040503050406030204" pitchFamily="18" charset="0"/>
                                </a:rPr>
                                <m:t>𝑊</m:t>
                              </m:r>
                            </m:e>
                            <m:sub>
                              <m:r>
                                <a:rPr lang="en-GB" sz="1600" b="0" i="1" smtClean="0">
                                  <a:solidFill>
                                    <a:schemeClr val="bg1"/>
                                  </a:solidFill>
                                  <a:latin typeface="Cambria Math" panose="02040503050406030204" pitchFamily="18" charset="0"/>
                                </a:rPr>
                                <m:t>𝑗</m:t>
                              </m:r>
                            </m:sub>
                          </m:sSub>
                        </m:e>
                      </m:func>
                    </m:oMath>
                  </m:oMathPara>
                </a14:m>
                <a:endParaRPr lang="en-GB" sz="1600" dirty="0">
                  <a:solidFill>
                    <a:schemeClr val="bg1"/>
                  </a:solidFill>
                </a:endParaRPr>
              </a:p>
            </p:txBody>
          </p:sp>
        </mc:Choice>
        <mc:Fallback xmlns="">
          <p:sp>
            <p:nvSpPr>
              <p:cNvPr id="15" name="TextBox 14">
                <a:extLst>
                  <a:ext uri="{FF2B5EF4-FFF2-40B4-BE49-F238E27FC236}">
                    <a16:creationId xmlns:a16="http://schemas.microsoft.com/office/drawing/2014/main" id="{1D811E1F-947B-460A-9F4A-55B3D167DF54}"/>
                  </a:ext>
                </a:extLst>
              </p:cNvPr>
              <p:cNvSpPr txBox="1">
                <a:spLocks noRot="1" noChangeAspect="1" noMove="1" noResize="1" noEditPoints="1" noAdjustHandles="1" noChangeArrowheads="1" noChangeShapeType="1" noTextEdit="1"/>
              </p:cNvSpPr>
              <p:nvPr/>
            </p:nvSpPr>
            <p:spPr>
              <a:xfrm>
                <a:off x="7641203" y="2409466"/>
                <a:ext cx="796456" cy="358368"/>
              </a:xfrm>
              <a:prstGeom prst="rect">
                <a:avLst/>
              </a:prstGeom>
              <a:blipFill>
                <a:blip r:embed="rId3"/>
                <a:stretch>
                  <a:fillRect r="-8397" b="-678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FDF5414-B8E2-4DBC-8E45-E2EBF33A6F49}"/>
                  </a:ext>
                </a:extLst>
              </p:cNvPr>
              <p:cNvSpPr txBox="1"/>
              <p:nvPr/>
            </p:nvSpPr>
            <p:spPr>
              <a:xfrm>
                <a:off x="7641203" y="772252"/>
                <a:ext cx="796456" cy="3583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GB" sz="1600" b="0" i="1" smtClean="0">
                              <a:solidFill>
                                <a:schemeClr val="bg1"/>
                              </a:solidFill>
                              <a:latin typeface="Cambria Math" panose="02040503050406030204" pitchFamily="18" charset="0"/>
                            </a:rPr>
                          </m:ctrlPr>
                        </m:funcPr>
                        <m:fName>
                          <m:r>
                            <m:rPr>
                              <m:sty m:val="p"/>
                            </m:rPr>
                            <a:rPr lang="en-GB" sz="1600" b="0" i="0" smtClean="0">
                              <a:solidFill>
                                <a:schemeClr val="bg1"/>
                              </a:solidFill>
                              <a:latin typeface="Cambria Math" panose="02040503050406030204" pitchFamily="18" charset="0"/>
                            </a:rPr>
                            <m:t>max</m:t>
                          </m:r>
                        </m:fName>
                        <m:e>
                          <m:r>
                            <a:rPr lang="en-GB" sz="1600" b="0" i="1" smtClean="0">
                              <a:solidFill>
                                <a:schemeClr val="bg1"/>
                              </a:solidFill>
                              <a:latin typeface="Cambria Math" panose="02040503050406030204" pitchFamily="18" charset="0"/>
                            </a:rPr>
                            <m:t>𝑆</m:t>
                          </m:r>
                          <m:sSub>
                            <m:sSubPr>
                              <m:ctrlPr>
                                <a:rPr lang="en-GB" sz="1600" b="0" i="1" smtClean="0">
                                  <a:solidFill>
                                    <a:schemeClr val="bg1"/>
                                  </a:solidFill>
                                  <a:latin typeface="Cambria Math" panose="02040503050406030204" pitchFamily="18" charset="0"/>
                                </a:rPr>
                              </m:ctrlPr>
                            </m:sSubPr>
                            <m:e>
                              <m:r>
                                <a:rPr lang="en-GB" sz="1600" b="0" i="1" smtClean="0">
                                  <a:solidFill>
                                    <a:schemeClr val="bg1"/>
                                  </a:solidFill>
                                  <a:latin typeface="Cambria Math" panose="02040503050406030204" pitchFamily="18" charset="0"/>
                                </a:rPr>
                                <m:t>𝑊</m:t>
                              </m:r>
                            </m:e>
                            <m:sub>
                              <m:r>
                                <a:rPr lang="en-GB" sz="1600" b="0" i="1" smtClean="0">
                                  <a:solidFill>
                                    <a:schemeClr val="bg1"/>
                                  </a:solidFill>
                                  <a:latin typeface="Cambria Math" panose="02040503050406030204" pitchFamily="18" charset="0"/>
                                </a:rPr>
                                <m:t>𝑗</m:t>
                              </m:r>
                            </m:sub>
                          </m:sSub>
                        </m:e>
                      </m:func>
                    </m:oMath>
                  </m:oMathPara>
                </a14:m>
                <a:endParaRPr lang="en-GB" sz="1600" dirty="0">
                  <a:solidFill>
                    <a:schemeClr val="bg1"/>
                  </a:solidFill>
                </a:endParaRPr>
              </a:p>
            </p:txBody>
          </p:sp>
        </mc:Choice>
        <mc:Fallback xmlns="">
          <p:sp>
            <p:nvSpPr>
              <p:cNvPr id="16" name="TextBox 15">
                <a:extLst>
                  <a:ext uri="{FF2B5EF4-FFF2-40B4-BE49-F238E27FC236}">
                    <a16:creationId xmlns:a16="http://schemas.microsoft.com/office/drawing/2014/main" id="{AFDF5414-B8E2-4DBC-8E45-E2EBF33A6F49}"/>
                  </a:ext>
                </a:extLst>
              </p:cNvPr>
              <p:cNvSpPr txBox="1">
                <a:spLocks noRot="1" noChangeAspect="1" noMove="1" noResize="1" noEditPoints="1" noAdjustHandles="1" noChangeArrowheads="1" noChangeShapeType="1" noTextEdit="1"/>
              </p:cNvSpPr>
              <p:nvPr/>
            </p:nvSpPr>
            <p:spPr>
              <a:xfrm>
                <a:off x="7641203" y="772252"/>
                <a:ext cx="796456" cy="358368"/>
              </a:xfrm>
              <a:prstGeom prst="rect">
                <a:avLst/>
              </a:prstGeom>
              <a:blipFill>
                <a:blip r:embed="rId4"/>
                <a:stretch>
                  <a:fillRect r="-11450" b="-862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DF9A9FB-D578-4D4B-B45B-F06BF48D5968}"/>
                  </a:ext>
                </a:extLst>
              </p:cNvPr>
              <p:cNvSpPr txBox="1"/>
              <p:nvPr/>
            </p:nvSpPr>
            <p:spPr>
              <a:xfrm>
                <a:off x="7641203" y="1452988"/>
                <a:ext cx="796456" cy="3583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600" b="0" i="1" smtClean="0">
                          <a:solidFill>
                            <a:schemeClr val="bg1"/>
                          </a:solidFill>
                          <a:latin typeface="Cambria Math" panose="02040503050406030204" pitchFamily="18" charset="0"/>
                        </a:rPr>
                        <m:t>𝑀𝑆</m:t>
                      </m:r>
                      <m:sSub>
                        <m:sSubPr>
                          <m:ctrlPr>
                            <a:rPr lang="en-GB" sz="1600" b="0" i="1" smtClean="0">
                              <a:solidFill>
                                <a:schemeClr val="bg1"/>
                              </a:solidFill>
                              <a:latin typeface="Cambria Math" panose="02040503050406030204" pitchFamily="18" charset="0"/>
                            </a:rPr>
                          </m:ctrlPr>
                        </m:sSubPr>
                        <m:e>
                          <m:r>
                            <a:rPr lang="en-GB" sz="1600" b="0" i="1" smtClean="0">
                              <a:solidFill>
                                <a:schemeClr val="bg1"/>
                              </a:solidFill>
                              <a:latin typeface="Cambria Math" panose="02040503050406030204" pitchFamily="18" charset="0"/>
                            </a:rPr>
                            <m:t>𝑊</m:t>
                          </m:r>
                        </m:e>
                        <m:sub>
                          <m:r>
                            <a:rPr lang="en-GB" sz="1600" b="0" i="1" smtClean="0">
                              <a:solidFill>
                                <a:schemeClr val="bg1"/>
                              </a:solidFill>
                              <a:latin typeface="Cambria Math" panose="02040503050406030204" pitchFamily="18" charset="0"/>
                            </a:rPr>
                            <m:t>𝑗</m:t>
                          </m:r>
                        </m:sub>
                      </m:sSub>
                    </m:oMath>
                  </m:oMathPara>
                </a14:m>
                <a:endParaRPr lang="en-GB" sz="1600" dirty="0">
                  <a:solidFill>
                    <a:schemeClr val="bg1"/>
                  </a:solidFill>
                </a:endParaRPr>
              </a:p>
            </p:txBody>
          </p:sp>
        </mc:Choice>
        <mc:Fallback xmlns="">
          <p:sp>
            <p:nvSpPr>
              <p:cNvPr id="17" name="TextBox 16">
                <a:extLst>
                  <a:ext uri="{FF2B5EF4-FFF2-40B4-BE49-F238E27FC236}">
                    <a16:creationId xmlns:a16="http://schemas.microsoft.com/office/drawing/2014/main" id="{4DF9A9FB-D578-4D4B-B45B-F06BF48D5968}"/>
                  </a:ext>
                </a:extLst>
              </p:cNvPr>
              <p:cNvSpPr txBox="1">
                <a:spLocks noRot="1" noChangeAspect="1" noMove="1" noResize="1" noEditPoints="1" noAdjustHandles="1" noChangeArrowheads="1" noChangeShapeType="1" noTextEdit="1"/>
              </p:cNvSpPr>
              <p:nvPr/>
            </p:nvSpPr>
            <p:spPr>
              <a:xfrm>
                <a:off x="7641203" y="1452988"/>
                <a:ext cx="796456" cy="358368"/>
              </a:xfrm>
              <a:prstGeom prst="rect">
                <a:avLst/>
              </a:prstGeom>
              <a:blipFill>
                <a:blip r:embed="rId5"/>
                <a:stretch>
                  <a:fillRect b="-6780"/>
                </a:stretch>
              </a:blipFill>
            </p:spPr>
            <p:txBody>
              <a:bodyPr/>
              <a:lstStyle/>
              <a:p>
                <a:r>
                  <a:rPr lang="en-GB">
                    <a:noFill/>
                  </a:rPr>
                  <a:t> </a:t>
                </a:r>
              </a:p>
            </p:txBody>
          </p:sp>
        </mc:Fallback>
      </mc:AlternateContent>
      <p:cxnSp>
        <p:nvCxnSpPr>
          <p:cNvPr id="19" name="Straight Connector 18">
            <a:extLst>
              <a:ext uri="{FF2B5EF4-FFF2-40B4-BE49-F238E27FC236}">
                <a16:creationId xmlns:a16="http://schemas.microsoft.com/office/drawing/2014/main" id="{1978D6BA-611A-4D7D-9BF8-7BAB167DF7B1}"/>
              </a:ext>
            </a:extLst>
          </p:cNvPr>
          <p:cNvCxnSpPr>
            <a:cxnSpLocks/>
            <a:stCxn id="13" idx="4"/>
          </p:cNvCxnSpPr>
          <p:nvPr/>
        </p:nvCxnSpPr>
        <p:spPr>
          <a:xfrm flipH="1">
            <a:off x="10960209" y="2338871"/>
            <a:ext cx="1" cy="387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1E3CBB6-14F4-46AD-9FAC-2E7671D89168}"/>
              </a:ext>
            </a:extLst>
          </p:cNvPr>
          <p:cNvCxnSpPr>
            <a:cxnSpLocks/>
            <a:endCxn id="12" idx="0"/>
          </p:cNvCxnSpPr>
          <p:nvPr/>
        </p:nvCxnSpPr>
        <p:spPr>
          <a:xfrm>
            <a:off x="10237621" y="802282"/>
            <a:ext cx="0" cy="2146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08C6F8B-2723-4930-8209-BBDF7A0723D8}"/>
              </a:ext>
            </a:extLst>
          </p:cNvPr>
          <p:cNvCxnSpPr>
            <a:cxnSpLocks/>
            <a:stCxn id="12" idx="4"/>
          </p:cNvCxnSpPr>
          <p:nvPr/>
        </p:nvCxnSpPr>
        <p:spPr>
          <a:xfrm>
            <a:off x="10237621" y="1203826"/>
            <a:ext cx="0" cy="560563"/>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274E20A1-4719-48B1-9D20-415A7EB5EACE}"/>
              </a:ext>
            </a:extLst>
          </p:cNvPr>
          <p:cNvCxnSpPr>
            <a:cxnSpLocks/>
            <a:endCxn id="13" idx="0"/>
          </p:cNvCxnSpPr>
          <p:nvPr/>
        </p:nvCxnSpPr>
        <p:spPr>
          <a:xfrm>
            <a:off x="10960210" y="1764389"/>
            <a:ext cx="0" cy="387627"/>
          </a:xfrm>
          <a:prstGeom prst="line">
            <a:avLst/>
          </a:prstGeom>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3C56CD76-FDF3-47E4-8BF7-72A4B13891CA}"/>
                  </a:ext>
                </a:extLst>
              </p:cNvPr>
              <p:cNvSpPr txBox="1"/>
              <p:nvPr/>
            </p:nvSpPr>
            <p:spPr>
              <a:xfrm>
                <a:off x="10304787" y="909626"/>
                <a:ext cx="449423" cy="3583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600" b="0" i="1" smtClean="0">
                          <a:solidFill>
                            <a:schemeClr val="bg1"/>
                          </a:solidFill>
                          <a:latin typeface="Cambria Math" panose="02040503050406030204" pitchFamily="18" charset="0"/>
                        </a:rPr>
                        <m:t>𝑆</m:t>
                      </m:r>
                      <m:sSub>
                        <m:sSubPr>
                          <m:ctrlPr>
                            <a:rPr lang="en-GB" sz="1600" b="0" i="1" smtClean="0">
                              <a:solidFill>
                                <a:schemeClr val="bg1"/>
                              </a:solidFill>
                              <a:latin typeface="Cambria Math" panose="02040503050406030204" pitchFamily="18" charset="0"/>
                            </a:rPr>
                          </m:ctrlPr>
                        </m:sSubPr>
                        <m:e>
                          <m:r>
                            <a:rPr lang="en-GB" sz="1600" b="0" i="1" smtClean="0">
                              <a:solidFill>
                                <a:schemeClr val="bg1"/>
                              </a:solidFill>
                              <a:latin typeface="Cambria Math" panose="02040503050406030204" pitchFamily="18" charset="0"/>
                            </a:rPr>
                            <m:t>𝑊</m:t>
                          </m:r>
                        </m:e>
                        <m:sub>
                          <m:r>
                            <a:rPr lang="en-GB" sz="1600" b="0" i="1" smtClean="0">
                              <a:solidFill>
                                <a:schemeClr val="bg1"/>
                              </a:solidFill>
                              <a:latin typeface="Cambria Math" panose="02040503050406030204" pitchFamily="18" charset="0"/>
                            </a:rPr>
                            <m:t>𝑗</m:t>
                          </m:r>
                        </m:sub>
                      </m:sSub>
                    </m:oMath>
                  </m:oMathPara>
                </a14:m>
                <a:endParaRPr lang="en-GB" sz="1600" dirty="0">
                  <a:solidFill>
                    <a:schemeClr val="bg1"/>
                  </a:solidFill>
                </a:endParaRPr>
              </a:p>
            </p:txBody>
          </p:sp>
        </mc:Choice>
        <mc:Fallback xmlns="">
          <p:sp>
            <p:nvSpPr>
              <p:cNvPr id="34" name="TextBox 33">
                <a:extLst>
                  <a:ext uri="{FF2B5EF4-FFF2-40B4-BE49-F238E27FC236}">
                    <a16:creationId xmlns:a16="http://schemas.microsoft.com/office/drawing/2014/main" id="{3C56CD76-FDF3-47E4-8BF7-72A4B13891CA}"/>
                  </a:ext>
                </a:extLst>
              </p:cNvPr>
              <p:cNvSpPr txBox="1">
                <a:spLocks noRot="1" noChangeAspect="1" noMove="1" noResize="1" noEditPoints="1" noAdjustHandles="1" noChangeArrowheads="1" noChangeShapeType="1" noTextEdit="1"/>
              </p:cNvSpPr>
              <p:nvPr/>
            </p:nvSpPr>
            <p:spPr>
              <a:xfrm>
                <a:off x="10304787" y="909626"/>
                <a:ext cx="449423" cy="358368"/>
              </a:xfrm>
              <a:prstGeom prst="rect">
                <a:avLst/>
              </a:prstGeom>
              <a:blipFill>
                <a:blip r:embed="rId6"/>
                <a:stretch>
                  <a:fillRect r="-8108" b="-678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59382AAF-0651-4810-B2C1-9B81D93CC35A}"/>
                  </a:ext>
                </a:extLst>
              </p:cNvPr>
              <p:cNvSpPr txBox="1"/>
              <p:nvPr/>
            </p:nvSpPr>
            <p:spPr>
              <a:xfrm>
                <a:off x="10427058" y="2020819"/>
                <a:ext cx="449423" cy="3583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600" b="0" i="1" smtClean="0">
                          <a:solidFill>
                            <a:schemeClr val="bg1"/>
                          </a:solidFill>
                          <a:latin typeface="Cambria Math" panose="02040503050406030204" pitchFamily="18" charset="0"/>
                        </a:rPr>
                        <m:t>𝑆</m:t>
                      </m:r>
                      <m:sSub>
                        <m:sSubPr>
                          <m:ctrlPr>
                            <a:rPr lang="en-GB" sz="1600" b="0" i="1" smtClean="0">
                              <a:solidFill>
                                <a:schemeClr val="bg1"/>
                              </a:solidFill>
                              <a:latin typeface="Cambria Math" panose="02040503050406030204" pitchFamily="18" charset="0"/>
                            </a:rPr>
                          </m:ctrlPr>
                        </m:sSubPr>
                        <m:e>
                          <m:r>
                            <a:rPr lang="en-GB" sz="1600" b="0" i="1" smtClean="0">
                              <a:solidFill>
                                <a:schemeClr val="bg1"/>
                              </a:solidFill>
                              <a:latin typeface="Cambria Math" panose="02040503050406030204" pitchFamily="18" charset="0"/>
                            </a:rPr>
                            <m:t>𝑊</m:t>
                          </m:r>
                        </m:e>
                        <m:sub>
                          <m:r>
                            <a:rPr lang="en-GB" sz="1600" b="0" i="1" smtClean="0">
                              <a:solidFill>
                                <a:schemeClr val="bg1"/>
                              </a:solidFill>
                              <a:latin typeface="Cambria Math" panose="02040503050406030204" pitchFamily="18" charset="0"/>
                            </a:rPr>
                            <m:t>𝑗</m:t>
                          </m:r>
                        </m:sub>
                      </m:sSub>
                    </m:oMath>
                  </m:oMathPara>
                </a14:m>
                <a:endParaRPr lang="en-GB" sz="1600" dirty="0">
                  <a:solidFill>
                    <a:schemeClr val="bg1"/>
                  </a:solidFill>
                </a:endParaRPr>
              </a:p>
            </p:txBody>
          </p:sp>
        </mc:Choice>
        <mc:Fallback xmlns="">
          <p:sp>
            <p:nvSpPr>
              <p:cNvPr id="35" name="TextBox 34">
                <a:extLst>
                  <a:ext uri="{FF2B5EF4-FFF2-40B4-BE49-F238E27FC236}">
                    <a16:creationId xmlns:a16="http://schemas.microsoft.com/office/drawing/2014/main" id="{59382AAF-0651-4810-B2C1-9B81D93CC35A}"/>
                  </a:ext>
                </a:extLst>
              </p:cNvPr>
              <p:cNvSpPr txBox="1">
                <a:spLocks noRot="1" noChangeAspect="1" noMove="1" noResize="1" noEditPoints="1" noAdjustHandles="1" noChangeArrowheads="1" noChangeShapeType="1" noTextEdit="1"/>
              </p:cNvSpPr>
              <p:nvPr/>
            </p:nvSpPr>
            <p:spPr>
              <a:xfrm>
                <a:off x="10427058" y="2020819"/>
                <a:ext cx="449423" cy="358368"/>
              </a:xfrm>
              <a:prstGeom prst="rect">
                <a:avLst/>
              </a:prstGeom>
              <a:blipFill>
                <a:blip r:embed="rId7"/>
                <a:stretch>
                  <a:fillRect r="-8108" b="-6780"/>
                </a:stretch>
              </a:blipFill>
            </p:spPr>
            <p:txBody>
              <a:bodyPr/>
              <a:lstStyle/>
              <a:p>
                <a:r>
                  <a:rPr lang="en-GB">
                    <a:noFill/>
                  </a:rPr>
                  <a:t> </a:t>
                </a:r>
              </a:p>
            </p:txBody>
          </p:sp>
        </mc:Fallback>
      </mc:AlternateContent>
      <p:cxnSp>
        <p:nvCxnSpPr>
          <p:cNvPr id="48" name="Connector: Curved 47">
            <a:extLst>
              <a:ext uri="{FF2B5EF4-FFF2-40B4-BE49-F238E27FC236}">
                <a16:creationId xmlns:a16="http://schemas.microsoft.com/office/drawing/2014/main" id="{86AB1933-B70C-4F5D-852C-4E4DAFAF44CF}"/>
              </a:ext>
            </a:extLst>
          </p:cNvPr>
          <p:cNvCxnSpPr>
            <a:cxnSpLocks/>
            <a:stCxn id="45" idx="3"/>
            <a:endCxn id="36" idx="3"/>
          </p:cNvCxnSpPr>
          <p:nvPr/>
        </p:nvCxnSpPr>
        <p:spPr>
          <a:xfrm rot="16200000" flipH="1" flipV="1">
            <a:off x="9851440" y="3221180"/>
            <a:ext cx="1" cy="2054537"/>
          </a:xfrm>
          <a:prstGeom prst="curvedConnector3">
            <a:avLst>
              <a:gd name="adj1" fmla="val -228600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Connector: Curved 53">
            <a:extLst>
              <a:ext uri="{FF2B5EF4-FFF2-40B4-BE49-F238E27FC236}">
                <a16:creationId xmlns:a16="http://schemas.microsoft.com/office/drawing/2014/main" id="{18B14DC4-56B0-4C63-AF88-5D0124A8D147}"/>
              </a:ext>
            </a:extLst>
          </p:cNvPr>
          <p:cNvCxnSpPr>
            <a:cxnSpLocks/>
            <a:stCxn id="45" idx="3"/>
            <a:endCxn id="38" idx="3"/>
          </p:cNvCxnSpPr>
          <p:nvPr/>
        </p:nvCxnSpPr>
        <p:spPr>
          <a:xfrm rot="16200000" flipH="1" flipV="1">
            <a:off x="10262347" y="3632087"/>
            <a:ext cx="1" cy="1232723"/>
          </a:xfrm>
          <a:prstGeom prst="curvedConnector3">
            <a:avLst>
              <a:gd name="adj1" fmla="val -228600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nector: Curved 57">
            <a:extLst>
              <a:ext uri="{FF2B5EF4-FFF2-40B4-BE49-F238E27FC236}">
                <a16:creationId xmlns:a16="http://schemas.microsoft.com/office/drawing/2014/main" id="{74D0FD2E-1721-4917-BD6A-866C4D19DDFF}"/>
              </a:ext>
            </a:extLst>
          </p:cNvPr>
          <p:cNvCxnSpPr>
            <a:cxnSpLocks/>
            <a:stCxn id="45" idx="3"/>
            <a:endCxn id="37" idx="3"/>
          </p:cNvCxnSpPr>
          <p:nvPr/>
        </p:nvCxnSpPr>
        <p:spPr>
          <a:xfrm rot="16200000" flipH="1" flipV="1">
            <a:off x="10056893" y="3426634"/>
            <a:ext cx="1" cy="1643630"/>
          </a:xfrm>
          <a:prstGeom prst="curvedConnector3">
            <a:avLst>
              <a:gd name="adj1" fmla="val -228600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Connector: Curved 67">
            <a:extLst>
              <a:ext uri="{FF2B5EF4-FFF2-40B4-BE49-F238E27FC236}">
                <a16:creationId xmlns:a16="http://schemas.microsoft.com/office/drawing/2014/main" id="{FED51425-2FE8-4CBF-B4A7-C03A04FA9A64}"/>
              </a:ext>
            </a:extLst>
          </p:cNvPr>
          <p:cNvCxnSpPr>
            <a:cxnSpLocks/>
            <a:stCxn id="45" idx="3"/>
            <a:endCxn id="40" idx="3"/>
          </p:cNvCxnSpPr>
          <p:nvPr/>
        </p:nvCxnSpPr>
        <p:spPr>
          <a:xfrm rot="16200000" flipV="1">
            <a:off x="10673255" y="4042994"/>
            <a:ext cx="12700" cy="410909"/>
          </a:xfrm>
          <a:prstGeom prst="curved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Connector: Curved 97">
            <a:extLst>
              <a:ext uri="{FF2B5EF4-FFF2-40B4-BE49-F238E27FC236}">
                <a16:creationId xmlns:a16="http://schemas.microsoft.com/office/drawing/2014/main" id="{BC77BC24-9E3B-4FD6-8E87-5652887337E3}"/>
              </a:ext>
            </a:extLst>
          </p:cNvPr>
          <p:cNvCxnSpPr>
            <a:cxnSpLocks/>
            <a:stCxn id="45" idx="3"/>
            <a:endCxn id="39" idx="3"/>
          </p:cNvCxnSpPr>
          <p:nvPr/>
        </p:nvCxnSpPr>
        <p:spPr>
          <a:xfrm rot="16200000" flipV="1">
            <a:off x="10467801" y="3837541"/>
            <a:ext cx="12700" cy="821816"/>
          </a:xfrm>
          <a:prstGeom prst="curved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17037721-0455-4100-BBF6-47E842AD4588}"/>
              </a:ext>
            </a:extLst>
          </p:cNvPr>
          <p:cNvGrpSpPr/>
          <p:nvPr/>
        </p:nvGrpSpPr>
        <p:grpSpPr>
          <a:xfrm rot="16200000">
            <a:off x="9268414" y="2813084"/>
            <a:ext cx="349858" cy="3220589"/>
            <a:chOff x="8768300" y="2869766"/>
            <a:chExt cx="349858" cy="3220589"/>
          </a:xfrm>
        </p:grpSpPr>
        <p:sp>
          <p:nvSpPr>
            <p:cNvPr id="36" name="Rectangle 35">
              <a:extLst>
                <a:ext uri="{FF2B5EF4-FFF2-40B4-BE49-F238E27FC236}">
                  <a16:creationId xmlns:a16="http://schemas.microsoft.com/office/drawing/2014/main" id="{01D7D2CB-708A-4422-B516-270E5CB0DEAF}"/>
                </a:ext>
              </a:extLst>
            </p:cNvPr>
            <p:cNvSpPr/>
            <p:nvPr/>
          </p:nvSpPr>
          <p:spPr>
            <a:xfrm>
              <a:off x="8768300" y="3685960"/>
              <a:ext cx="349858" cy="34985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GB" sz="900" b="1" dirty="0">
                  <a:solidFill>
                    <a:schemeClr val="tx1"/>
                  </a:solidFill>
                </a:rPr>
                <a:t>.</a:t>
              </a:r>
            </a:p>
          </p:txBody>
        </p:sp>
        <p:sp>
          <p:nvSpPr>
            <p:cNvPr id="37" name="Rectangle 36">
              <a:extLst>
                <a:ext uri="{FF2B5EF4-FFF2-40B4-BE49-F238E27FC236}">
                  <a16:creationId xmlns:a16="http://schemas.microsoft.com/office/drawing/2014/main" id="{F25F3178-B471-413E-802D-2021CDEC25BA}"/>
                </a:ext>
              </a:extLst>
            </p:cNvPr>
            <p:cNvSpPr/>
            <p:nvPr/>
          </p:nvSpPr>
          <p:spPr>
            <a:xfrm>
              <a:off x="8768300" y="4096867"/>
              <a:ext cx="349858" cy="34985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GB" sz="900" dirty="0">
                  <a:solidFill>
                    <a:schemeClr val="tx1"/>
                  </a:solidFill>
                </a:rPr>
                <a:t>1/8</a:t>
              </a:r>
            </a:p>
          </p:txBody>
        </p:sp>
        <p:sp>
          <p:nvSpPr>
            <p:cNvPr id="38" name="Rectangle 37">
              <a:extLst>
                <a:ext uri="{FF2B5EF4-FFF2-40B4-BE49-F238E27FC236}">
                  <a16:creationId xmlns:a16="http://schemas.microsoft.com/office/drawing/2014/main" id="{4E24E0F4-E288-4D8B-A4A3-9A3CB2AB00B5}"/>
                </a:ext>
              </a:extLst>
            </p:cNvPr>
            <p:cNvSpPr/>
            <p:nvPr/>
          </p:nvSpPr>
          <p:spPr>
            <a:xfrm>
              <a:off x="8768300" y="4507774"/>
              <a:ext cx="349858" cy="34985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GB" sz="900" dirty="0">
                  <a:solidFill>
                    <a:schemeClr val="tx1"/>
                  </a:solidFill>
                </a:rPr>
                <a:t>1/4</a:t>
              </a:r>
            </a:p>
          </p:txBody>
        </p:sp>
        <p:sp>
          <p:nvSpPr>
            <p:cNvPr id="39" name="Rectangle 38">
              <a:extLst>
                <a:ext uri="{FF2B5EF4-FFF2-40B4-BE49-F238E27FC236}">
                  <a16:creationId xmlns:a16="http://schemas.microsoft.com/office/drawing/2014/main" id="{B23FBE29-FBB8-405A-A3C9-6FF20A6C57B2}"/>
                </a:ext>
              </a:extLst>
            </p:cNvPr>
            <p:cNvSpPr/>
            <p:nvPr/>
          </p:nvSpPr>
          <p:spPr>
            <a:xfrm>
              <a:off x="8768300" y="4918681"/>
              <a:ext cx="349858" cy="34985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GB" sz="900" dirty="0">
                  <a:solidFill>
                    <a:schemeClr val="tx1"/>
                  </a:solidFill>
                </a:rPr>
                <a:t>1/2</a:t>
              </a:r>
            </a:p>
          </p:txBody>
        </p:sp>
        <p:sp>
          <p:nvSpPr>
            <p:cNvPr id="40" name="Rectangle 39">
              <a:extLst>
                <a:ext uri="{FF2B5EF4-FFF2-40B4-BE49-F238E27FC236}">
                  <a16:creationId xmlns:a16="http://schemas.microsoft.com/office/drawing/2014/main" id="{66B04DFA-7A70-48F8-8877-BCF0DFB572CA}"/>
                </a:ext>
              </a:extLst>
            </p:cNvPr>
            <p:cNvSpPr/>
            <p:nvPr/>
          </p:nvSpPr>
          <p:spPr>
            <a:xfrm>
              <a:off x="8768300" y="5329588"/>
              <a:ext cx="349858" cy="34985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GB" sz="900" dirty="0">
                  <a:solidFill>
                    <a:schemeClr val="tx1"/>
                  </a:solidFill>
                </a:rPr>
                <a:t>1</a:t>
              </a:r>
            </a:p>
          </p:txBody>
        </p:sp>
        <p:sp>
          <p:nvSpPr>
            <p:cNvPr id="45" name="Rectangle 44">
              <a:extLst>
                <a:ext uri="{FF2B5EF4-FFF2-40B4-BE49-F238E27FC236}">
                  <a16:creationId xmlns:a16="http://schemas.microsoft.com/office/drawing/2014/main" id="{CDB2E3C7-887C-485D-90B4-82E9B94F4D25}"/>
                </a:ext>
              </a:extLst>
            </p:cNvPr>
            <p:cNvSpPr/>
            <p:nvPr/>
          </p:nvSpPr>
          <p:spPr>
            <a:xfrm>
              <a:off x="8768300" y="5740497"/>
              <a:ext cx="349858" cy="34985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GB" sz="900" dirty="0">
                  <a:solidFill>
                    <a:schemeClr val="tx1"/>
                  </a:solidFill>
                </a:rPr>
                <a:t>2</a:t>
              </a:r>
            </a:p>
          </p:txBody>
        </p:sp>
        <p:sp>
          <p:nvSpPr>
            <p:cNvPr id="101" name="Rectangle 100">
              <a:extLst>
                <a:ext uri="{FF2B5EF4-FFF2-40B4-BE49-F238E27FC236}">
                  <a16:creationId xmlns:a16="http://schemas.microsoft.com/office/drawing/2014/main" id="{EA969727-5ADC-4B61-89E6-9C1FD0D06BFB}"/>
                </a:ext>
              </a:extLst>
            </p:cNvPr>
            <p:cNvSpPr/>
            <p:nvPr/>
          </p:nvSpPr>
          <p:spPr>
            <a:xfrm>
              <a:off x="8768300" y="3280675"/>
              <a:ext cx="349858" cy="34985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GB" sz="900" b="1" dirty="0">
                  <a:solidFill>
                    <a:schemeClr val="tx1"/>
                  </a:solidFill>
                </a:rPr>
                <a:t>.</a:t>
              </a:r>
            </a:p>
          </p:txBody>
        </p:sp>
        <mc:AlternateContent xmlns:mc="http://schemas.openxmlformats.org/markup-compatibility/2006" xmlns:a14="http://schemas.microsoft.com/office/drawing/2010/main">
          <mc:Choice Requires="a14">
            <p:sp>
              <p:nvSpPr>
                <p:cNvPr id="102" name="Rectangle 101">
                  <a:extLst>
                    <a:ext uri="{FF2B5EF4-FFF2-40B4-BE49-F238E27FC236}">
                      <a16:creationId xmlns:a16="http://schemas.microsoft.com/office/drawing/2014/main" id="{FE218D69-AEB1-49DB-B8B0-B64B39693B88}"/>
                    </a:ext>
                  </a:extLst>
                </p:cNvPr>
                <p:cNvSpPr/>
                <p:nvPr/>
              </p:nvSpPr>
              <p:spPr>
                <a:xfrm>
                  <a:off x="8768300" y="2869766"/>
                  <a:ext cx="349858" cy="34985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14:m>
                    <m:oMathPara xmlns:m="http://schemas.openxmlformats.org/officeDocument/2006/math">
                      <m:oMathParaPr>
                        <m:jc m:val="centerGroup"/>
                      </m:oMathParaPr>
                      <m:oMath xmlns:m="http://schemas.openxmlformats.org/officeDocument/2006/math">
                        <m:f>
                          <m:fPr>
                            <m:ctrlPr>
                              <a:rPr lang="en-GB" sz="900" b="0" i="1" smtClean="0">
                                <a:solidFill>
                                  <a:schemeClr val="tx1"/>
                                </a:solidFill>
                                <a:latin typeface="Cambria Math" panose="02040503050406030204" pitchFamily="18" charset="0"/>
                              </a:rPr>
                            </m:ctrlPr>
                          </m:fPr>
                          <m:num>
                            <m:r>
                              <a:rPr lang="en-GB" sz="900" b="0" i="1" smtClean="0">
                                <a:solidFill>
                                  <a:schemeClr val="tx1"/>
                                </a:solidFill>
                                <a:latin typeface="Cambria Math" panose="02040503050406030204" pitchFamily="18" charset="0"/>
                              </a:rPr>
                              <m:t>1</m:t>
                            </m:r>
                          </m:num>
                          <m:den>
                            <m:sSup>
                              <m:sSupPr>
                                <m:ctrlPr>
                                  <a:rPr lang="en-GB" sz="900" b="0" i="1" smtClean="0">
                                    <a:solidFill>
                                      <a:schemeClr val="tx1"/>
                                    </a:solidFill>
                                    <a:latin typeface="Cambria Math" panose="02040503050406030204" pitchFamily="18" charset="0"/>
                                  </a:rPr>
                                </m:ctrlPr>
                              </m:sSupPr>
                              <m:e>
                                <m:r>
                                  <a:rPr lang="en-GB" sz="900" b="0" i="1" smtClean="0">
                                    <a:solidFill>
                                      <a:schemeClr val="tx1"/>
                                    </a:solidFill>
                                    <a:latin typeface="Cambria Math" panose="02040503050406030204" pitchFamily="18" charset="0"/>
                                  </a:rPr>
                                  <m:t>2</m:t>
                                </m:r>
                              </m:e>
                              <m:sup>
                                <m:r>
                                  <a:rPr lang="en-GB" sz="900" b="0" i="1" smtClean="0">
                                    <a:solidFill>
                                      <a:schemeClr val="tx1"/>
                                    </a:solidFill>
                                    <a:latin typeface="Cambria Math" panose="02040503050406030204" pitchFamily="18" charset="0"/>
                                  </a:rPr>
                                  <m:t>𝑛</m:t>
                                </m:r>
                                <m:r>
                                  <a:rPr lang="en-GB" sz="900" b="0" i="1" smtClean="0">
                                    <a:solidFill>
                                      <a:schemeClr val="tx1"/>
                                    </a:solidFill>
                                    <a:latin typeface="Cambria Math" panose="02040503050406030204" pitchFamily="18" charset="0"/>
                                  </a:rPr>
                                  <m:t>−</m:t>
                                </m:r>
                                <m:r>
                                  <a:rPr lang="en-GB" sz="900" b="0" i="1" smtClean="0">
                                    <a:solidFill>
                                      <a:schemeClr val="tx1"/>
                                    </a:solidFill>
                                    <a:latin typeface="Cambria Math" panose="02040503050406030204" pitchFamily="18" charset="0"/>
                                  </a:rPr>
                                  <m:t>𝑗</m:t>
                                </m:r>
                                <m:r>
                                  <a:rPr lang="en-GB" sz="900" b="0" i="1" smtClean="0">
                                    <a:solidFill>
                                      <a:schemeClr val="tx1"/>
                                    </a:solidFill>
                                    <a:latin typeface="Cambria Math" panose="02040503050406030204" pitchFamily="18" charset="0"/>
                                  </a:rPr>
                                  <m:t>−1</m:t>
                                </m:r>
                              </m:sup>
                            </m:sSup>
                          </m:den>
                        </m:f>
                      </m:oMath>
                    </m:oMathPara>
                  </a14:m>
                  <a:endParaRPr lang="en-GB" sz="900" dirty="0"/>
                </a:p>
                <a:p>
                  <a:pPr algn="ctr"/>
                  <a:endParaRPr lang="en-GB" sz="900" b="1" dirty="0">
                    <a:solidFill>
                      <a:schemeClr val="tx1"/>
                    </a:solidFill>
                  </a:endParaRPr>
                </a:p>
              </p:txBody>
            </p:sp>
          </mc:Choice>
          <mc:Fallback xmlns="">
            <p:sp>
              <p:nvSpPr>
                <p:cNvPr id="102" name="Rectangle 101">
                  <a:extLst>
                    <a:ext uri="{FF2B5EF4-FFF2-40B4-BE49-F238E27FC236}">
                      <a16:creationId xmlns:a16="http://schemas.microsoft.com/office/drawing/2014/main" id="{FE218D69-AEB1-49DB-B8B0-B64B39693B88}"/>
                    </a:ext>
                  </a:extLst>
                </p:cNvPr>
                <p:cNvSpPr>
                  <a:spLocks noRot="1" noChangeAspect="1" noMove="1" noResize="1" noEditPoints="1" noAdjustHandles="1" noChangeArrowheads="1" noChangeShapeType="1" noTextEdit="1"/>
                </p:cNvSpPr>
                <p:nvPr/>
              </p:nvSpPr>
              <p:spPr>
                <a:xfrm>
                  <a:off x="8768300" y="2869766"/>
                  <a:ext cx="349858" cy="349858"/>
                </a:xfrm>
                <a:prstGeom prst="rect">
                  <a:avLst/>
                </a:prstGeom>
                <a:blipFill>
                  <a:blip r:embed="rId8"/>
                  <a:stretch>
                    <a:fillRect/>
                  </a:stretch>
                </a:blipFill>
              </p:spPr>
              <p:txBody>
                <a:bodyPr/>
                <a:lstStyle/>
                <a:p>
                  <a:r>
                    <a:rPr lang="en-GB">
                      <a:noFill/>
                    </a:rPr>
                    <a:t> </a:t>
                  </a:r>
                </a:p>
              </p:txBody>
            </p:sp>
          </mc:Fallback>
        </mc:AlternateContent>
      </p:grpSp>
      <p:cxnSp>
        <p:nvCxnSpPr>
          <p:cNvPr id="103" name="Connector: Curved 102">
            <a:extLst>
              <a:ext uri="{FF2B5EF4-FFF2-40B4-BE49-F238E27FC236}">
                <a16:creationId xmlns:a16="http://schemas.microsoft.com/office/drawing/2014/main" id="{E363A8C6-E6FF-4810-A699-5024EC1CE139}"/>
              </a:ext>
            </a:extLst>
          </p:cNvPr>
          <p:cNvCxnSpPr>
            <a:cxnSpLocks/>
            <a:stCxn id="45" idx="3"/>
            <a:endCxn id="102" idx="3"/>
          </p:cNvCxnSpPr>
          <p:nvPr/>
        </p:nvCxnSpPr>
        <p:spPr>
          <a:xfrm rot="16200000" flipH="1" flipV="1">
            <a:off x="9443343" y="2813083"/>
            <a:ext cx="1" cy="2870731"/>
          </a:xfrm>
          <a:prstGeom prst="curvedConnector3">
            <a:avLst>
              <a:gd name="adj1" fmla="val -228600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Connector: Curved 105">
            <a:extLst>
              <a:ext uri="{FF2B5EF4-FFF2-40B4-BE49-F238E27FC236}">
                <a16:creationId xmlns:a16="http://schemas.microsoft.com/office/drawing/2014/main" id="{51E0F5CB-167A-4192-B067-2D664B7A430D}"/>
              </a:ext>
            </a:extLst>
          </p:cNvPr>
          <p:cNvCxnSpPr>
            <a:cxnSpLocks/>
            <a:stCxn id="45" idx="3"/>
            <a:endCxn id="101" idx="3"/>
          </p:cNvCxnSpPr>
          <p:nvPr/>
        </p:nvCxnSpPr>
        <p:spPr>
          <a:xfrm rot="16200000" flipH="1" flipV="1">
            <a:off x="9648797" y="3018538"/>
            <a:ext cx="1" cy="2459822"/>
          </a:xfrm>
          <a:prstGeom prst="curvedConnector3">
            <a:avLst>
              <a:gd name="adj1" fmla="val -2286000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372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2DCA0-4188-47A0-B4C1-3AB5C561EA06}"/>
              </a:ext>
            </a:extLst>
          </p:cNvPr>
          <p:cNvSpPr>
            <a:spLocks noGrp="1"/>
          </p:cNvSpPr>
          <p:nvPr>
            <p:ph type="title"/>
          </p:nvPr>
        </p:nvSpPr>
        <p:spPr/>
        <p:txBody>
          <a:bodyPr/>
          <a:lstStyle/>
          <a:p>
            <a:r>
              <a:rPr lang="en-GB" dirty="0"/>
              <a:t>Interpretation of SMDI values</a:t>
            </a:r>
          </a:p>
        </p:txBody>
      </p:sp>
      <p:sp>
        <p:nvSpPr>
          <p:cNvPr id="3" name="Content Placeholder 2">
            <a:extLst>
              <a:ext uri="{FF2B5EF4-FFF2-40B4-BE49-F238E27FC236}">
                <a16:creationId xmlns:a16="http://schemas.microsoft.com/office/drawing/2014/main" id="{2FC5E7E4-FF20-4E81-964F-05D646AF7148}"/>
              </a:ext>
            </a:extLst>
          </p:cNvPr>
          <p:cNvSpPr>
            <a:spLocks noGrp="1"/>
          </p:cNvSpPr>
          <p:nvPr>
            <p:ph idx="1"/>
          </p:nvPr>
        </p:nvSpPr>
        <p:spPr>
          <a:xfrm>
            <a:off x="218262" y="1647930"/>
            <a:ext cx="11763662" cy="4780853"/>
          </a:xfrm>
        </p:spPr>
        <p:txBody>
          <a:bodyPr/>
          <a:lstStyle/>
          <a:p>
            <a:r>
              <a:rPr lang="en-GB" dirty="0"/>
              <a:t>Similar to SPI, but the assumption of normally distributed values is not valid and should be checked first</a:t>
            </a:r>
          </a:p>
        </p:txBody>
      </p:sp>
      <p:grpSp>
        <p:nvGrpSpPr>
          <p:cNvPr id="22" name="Group 21">
            <a:extLst>
              <a:ext uri="{FF2B5EF4-FFF2-40B4-BE49-F238E27FC236}">
                <a16:creationId xmlns:a16="http://schemas.microsoft.com/office/drawing/2014/main" id="{9136BDA5-F418-4915-9E3D-98785542ED7C}"/>
              </a:ext>
            </a:extLst>
          </p:cNvPr>
          <p:cNvGrpSpPr/>
          <p:nvPr/>
        </p:nvGrpSpPr>
        <p:grpSpPr>
          <a:xfrm>
            <a:off x="2014665" y="2663304"/>
            <a:ext cx="7816768" cy="564204"/>
            <a:chOff x="2354098" y="2293251"/>
            <a:chExt cx="7816768" cy="564204"/>
          </a:xfrm>
          <a:noFill/>
        </p:grpSpPr>
        <p:sp>
          <p:nvSpPr>
            <p:cNvPr id="23" name="Rectangle 22">
              <a:extLst>
                <a:ext uri="{FF2B5EF4-FFF2-40B4-BE49-F238E27FC236}">
                  <a16:creationId xmlns:a16="http://schemas.microsoft.com/office/drawing/2014/main" id="{5E386B75-5112-43C2-8AC8-B206C1A8FAA7}"/>
                </a:ext>
              </a:extLst>
            </p:cNvPr>
            <p:cNvSpPr/>
            <p:nvPr/>
          </p:nvSpPr>
          <p:spPr>
            <a:xfrm>
              <a:off x="2354098" y="2293251"/>
              <a:ext cx="843062" cy="564204"/>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GB" sz="2000" dirty="0">
                  <a:solidFill>
                    <a:srgbClr val="335E6F"/>
                  </a:solidFill>
                </a:rPr>
                <a:t>-2</a:t>
              </a:r>
            </a:p>
          </p:txBody>
        </p:sp>
        <p:sp>
          <p:nvSpPr>
            <p:cNvPr id="24" name="Rectangle 23">
              <a:extLst>
                <a:ext uri="{FF2B5EF4-FFF2-40B4-BE49-F238E27FC236}">
                  <a16:creationId xmlns:a16="http://schemas.microsoft.com/office/drawing/2014/main" id="{71D285FC-C326-4DA7-8BEA-35F462DCB38E}"/>
                </a:ext>
              </a:extLst>
            </p:cNvPr>
            <p:cNvSpPr/>
            <p:nvPr/>
          </p:nvSpPr>
          <p:spPr>
            <a:xfrm>
              <a:off x="3312280" y="2293251"/>
              <a:ext cx="843062" cy="564204"/>
            </a:xfrm>
            <a:prstGeom prst="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a:r>
                <a:rPr lang="en-GB" sz="2000" dirty="0">
                  <a:solidFill>
                    <a:srgbClr val="335E6F"/>
                  </a:solidFill>
                </a:rPr>
                <a:t>-1,5</a:t>
              </a:r>
            </a:p>
          </p:txBody>
        </p:sp>
        <p:sp>
          <p:nvSpPr>
            <p:cNvPr id="25" name="Rectangle 24">
              <a:extLst>
                <a:ext uri="{FF2B5EF4-FFF2-40B4-BE49-F238E27FC236}">
                  <a16:creationId xmlns:a16="http://schemas.microsoft.com/office/drawing/2014/main" id="{A057BC14-A5BC-4631-8831-7192E2425CE2}"/>
                </a:ext>
              </a:extLst>
            </p:cNvPr>
            <p:cNvSpPr/>
            <p:nvPr/>
          </p:nvSpPr>
          <p:spPr>
            <a:xfrm>
              <a:off x="4045091" y="2293251"/>
              <a:ext cx="851169" cy="564204"/>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GB" sz="2000" dirty="0">
                  <a:solidFill>
                    <a:srgbClr val="335E6F"/>
                  </a:solidFill>
                </a:rPr>
                <a:t>-1</a:t>
              </a:r>
              <a:endParaRPr lang="en-GB" sz="4000" dirty="0">
                <a:solidFill>
                  <a:srgbClr val="335E6F"/>
                </a:solidFill>
              </a:endParaRPr>
            </a:p>
          </p:txBody>
        </p:sp>
        <p:sp>
          <p:nvSpPr>
            <p:cNvPr id="26" name="Rectangle 25">
              <a:extLst>
                <a:ext uri="{FF2B5EF4-FFF2-40B4-BE49-F238E27FC236}">
                  <a16:creationId xmlns:a16="http://schemas.microsoft.com/office/drawing/2014/main" id="{C98A1EFA-79F6-461A-BD1B-ADEDC75EACFC}"/>
                </a:ext>
              </a:extLst>
            </p:cNvPr>
            <p:cNvSpPr/>
            <p:nvPr/>
          </p:nvSpPr>
          <p:spPr>
            <a:xfrm>
              <a:off x="4737369" y="2293251"/>
              <a:ext cx="3326861" cy="564204"/>
            </a:xfrm>
            <a:prstGeom prst="rect">
              <a:avLst/>
            </a:prstGeom>
            <a:grpFill/>
            <a:ln w="31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000" dirty="0">
                  <a:solidFill>
                    <a:srgbClr val="335E6F"/>
                  </a:solidFill>
                </a:rPr>
                <a:t>0</a:t>
              </a:r>
              <a:endParaRPr lang="en-GB" sz="2000" dirty="0"/>
            </a:p>
          </p:txBody>
        </p:sp>
        <p:sp>
          <p:nvSpPr>
            <p:cNvPr id="27" name="Rectangle 26">
              <a:extLst>
                <a:ext uri="{FF2B5EF4-FFF2-40B4-BE49-F238E27FC236}">
                  <a16:creationId xmlns:a16="http://schemas.microsoft.com/office/drawing/2014/main" id="{35F6AA35-9E53-4D82-9F18-BFE95E61CDA8}"/>
                </a:ext>
              </a:extLst>
            </p:cNvPr>
            <p:cNvSpPr/>
            <p:nvPr/>
          </p:nvSpPr>
          <p:spPr>
            <a:xfrm>
              <a:off x="9305104" y="2293251"/>
              <a:ext cx="865762" cy="564204"/>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000" dirty="0">
                  <a:solidFill>
                    <a:srgbClr val="335E6F"/>
                  </a:solidFill>
                </a:rPr>
                <a:t>2</a:t>
              </a:r>
              <a:endParaRPr lang="en-GB" dirty="0">
                <a:solidFill>
                  <a:srgbClr val="335E6F"/>
                </a:solidFill>
              </a:endParaRPr>
            </a:p>
          </p:txBody>
        </p:sp>
        <p:sp>
          <p:nvSpPr>
            <p:cNvPr id="28" name="Rectangle 27">
              <a:extLst>
                <a:ext uri="{FF2B5EF4-FFF2-40B4-BE49-F238E27FC236}">
                  <a16:creationId xmlns:a16="http://schemas.microsoft.com/office/drawing/2014/main" id="{3F9BFAE8-24D8-4C11-9E64-CCD56043C947}"/>
                </a:ext>
              </a:extLst>
            </p:cNvPr>
            <p:cNvSpPr/>
            <p:nvPr/>
          </p:nvSpPr>
          <p:spPr>
            <a:xfrm>
              <a:off x="8614446" y="2293251"/>
              <a:ext cx="849548" cy="564204"/>
            </a:xfrm>
            <a:prstGeom prst="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2000" dirty="0">
                  <a:solidFill>
                    <a:srgbClr val="335E6F"/>
                  </a:solidFill>
                </a:rPr>
                <a:t>1,5</a:t>
              </a:r>
              <a:endParaRPr lang="en-GB" sz="1800" dirty="0">
                <a:solidFill>
                  <a:srgbClr val="335E6F"/>
                </a:solidFill>
              </a:endParaRPr>
            </a:p>
          </p:txBody>
        </p:sp>
        <p:sp>
          <p:nvSpPr>
            <p:cNvPr id="29" name="Rectangle 28">
              <a:extLst>
                <a:ext uri="{FF2B5EF4-FFF2-40B4-BE49-F238E27FC236}">
                  <a16:creationId xmlns:a16="http://schemas.microsoft.com/office/drawing/2014/main" id="{B899A17D-B505-4D5E-AA45-EA8F751EBD7D}"/>
                </a:ext>
              </a:extLst>
            </p:cNvPr>
            <p:cNvSpPr/>
            <p:nvPr/>
          </p:nvSpPr>
          <p:spPr>
            <a:xfrm>
              <a:off x="7904330" y="2293251"/>
              <a:ext cx="787940" cy="564204"/>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sz="2000" dirty="0">
                  <a:solidFill>
                    <a:srgbClr val="335E6F"/>
                  </a:solidFill>
                </a:rPr>
                <a:t>1</a:t>
              </a:r>
              <a:endParaRPr lang="en-GB" sz="4000" dirty="0">
                <a:solidFill>
                  <a:srgbClr val="335E6F"/>
                </a:solidFill>
              </a:endParaRPr>
            </a:p>
          </p:txBody>
        </p:sp>
      </p:grpSp>
      <p:grpSp>
        <p:nvGrpSpPr>
          <p:cNvPr id="37" name="Group 36">
            <a:extLst>
              <a:ext uri="{FF2B5EF4-FFF2-40B4-BE49-F238E27FC236}">
                <a16:creationId xmlns:a16="http://schemas.microsoft.com/office/drawing/2014/main" id="{9ACBD073-ACF5-4B7F-AE28-244D6D544A95}"/>
              </a:ext>
            </a:extLst>
          </p:cNvPr>
          <p:cNvGrpSpPr/>
          <p:nvPr/>
        </p:nvGrpSpPr>
        <p:grpSpPr>
          <a:xfrm>
            <a:off x="1086283" y="3087405"/>
            <a:ext cx="9931941" cy="568539"/>
            <a:chOff x="1420238" y="1709090"/>
            <a:chExt cx="9931941" cy="568539"/>
          </a:xfrm>
        </p:grpSpPr>
        <p:sp>
          <p:nvSpPr>
            <p:cNvPr id="38" name="Rectangle 37">
              <a:extLst>
                <a:ext uri="{FF2B5EF4-FFF2-40B4-BE49-F238E27FC236}">
                  <a16:creationId xmlns:a16="http://schemas.microsoft.com/office/drawing/2014/main" id="{A4C7058B-0401-4889-B63F-5268F68269D5}"/>
                </a:ext>
              </a:extLst>
            </p:cNvPr>
            <p:cNvSpPr/>
            <p:nvPr/>
          </p:nvSpPr>
          <p:spPr>
            <a:xfrm>
              <a:off x="1420238" y="1709593"/>
              <a:ext cx="1640730" cy="564204"/>
            </a:xfrm>
            <a:prstGeom prst="rect">
              <a:avLst/>
            </a:prstGeom>
            <a:gradFill>
              <a:gsLst>
                <a:gs pos="0">
                  <a:schemeClr val="accent3">
                    <a:lumMod val="50000"/>
                  </a:schemeClr>
                </a:gs>
                <a:gs pos="100000">
                  <a:srgbClr val="960136"/>
                </a:gs>
              </a:gsLst>
              <a:lin ang="10800000" scaled="0"/>
            </a:grad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b="1" dirty="0">
                  <a:solidFill>
                    <a:schemeClr val="bg1"/>
                  </a:solidFill>
                </a:rPr>
                <a:t>Extremely dry</a:t>
              </a:r>
              <a:r>
                <a:rPr lang="en-GB" sz="1200" b="1" dirty="0">
                  <a:solidFill>
                    <a:srgbClr val="335E6F"/>
                  </a:solidFill>
                </a:rPr>
                <a:t> </a:t>
              </a:r>
            </a:p>
          </p:txBody>
        </p:sp>
        <p:sp>
          <p:nvSpPr>
            <p:cNvPr id="39" name="Rectangle 38">
              <a:extLst>
                <a:ext uri="{FF2B5EF4-FFF2-40B4-BE49-F238E27FC236}">
                  <a16:creationId xmlns:a16="http://schemas.microsoft.com/office/drawing/2014/main" id="{980C7E2D-B44A-40F7-BC65-FC9C05BDEEEB}"/>
                </a:ext>
              </a:extLst>
            </p:cNvPr>
            <p:cNvSpPr/>
            <p:nvPr/>
          </p:nvSpPr>
          <p:spPr>
            <a:xfrm>
              <a:off x="3030168" y="1709593"/>
              <a:ext cx="843062" cy="564204"/>
            </a:xfrm>
            <a:prstGeom prst="rect">
              <a:avLst/>
            </a:prstGeom>
            <a:gradFill>
              <a:gsLst>
                <a:gs pos="0">
                  <a:schemeClr val="accent3">
                    <a:lumMod val="75000"/>
                  </a:schemeClr>
                </a:gs>
                <a:gs pos="100000">
                  <a:schemeClr val="accent3">
                    <a:lumMod val="50000"/>
                  </a:schemeClr>
                </a:gs>
              </a:gsLst>
              <a:lin ang="10800000" scaled="0"/>
            </a:gradFill>
            <a:ln w="31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b="1" dirty="0">
                  <a:solidFill>
                    <a:srgbClr val="335E6F"/>
                  </a:solidFill>
                </a:rPr>
                <a:t>Sever dry</a:t>
              </a:r>
              <a:endParaRPr lang="en-GB" sz="1200" b="1" dirty="0">
                <a:solidFill>
                  <a:srgbClr val="335E6F"/>
                </a:solidFill>
              </a:endParaRPr>
            </a:p>
          </p:txBody>
        </p:sp>
        <p:sp>
          <p:nvSpPr>
            <p:cNvPr id="40" name="Rectangle 39">
              <a:extLst>
                <a:ext uri="{FF2B5EF4-FFF2-40B4-BE49-F238E27FC236}">
                  <a16:creationId xmlns:a16="http://schemas.microsoft.com/office/drawing/2014/main" id="{B02B3D48-0C6C-4DDF-B4CF-3F0B3B34877B}"/>
                </a:ext>
              </a:extLst>
            </p:cNvPr>
            <p:cNvSpPr/>
            <p:nvPr/>
          </p:nvSpPr>
          <p:spPr>
            <a:xfrm>
              <a:off x="3879715" y="1709593"/>
              <a:ext cx="851169" cy="564204"/>
            </a:xfrm>
            <a:prstGeom prst="rect">
              <a:avLst/>
            </a:prstGeom>
            <a:gradFill>
              <a:gsLst>
                <a:gs pos="0">
                  <a:schemeClr val="accent3">
                    <a:lumMod val="40000"/>
                    <a:lumOff val="60000"/>
                  </a:schemeClr>
                </a:gs>
                <a:gs pos="100000">
                  <a:schemeClr val="accent3">
                    <a:lumMod val="75000"/>
                  </a:schemeClr>
                </a:gs>
              </a:gsLst>
              <a:lin ang="10800000" scaled="0"/>
            </a:grad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b="1" dirty="0">
                  <a:solidFill>
                    <a:srgbClr val="335E6F"/>
                  </a:solidFill>
                </a:rPr>
                <a:t>Mode-rate dry</a:t>
              </a:r>
              <a:endParaRPr lang="en-GB" b="1" dirty="0">
                <a:solidFill>
                  <a:srgbClr val="335E6F"/>
                </a:solidFill>
              </a:endParaRPr>
            </a:p>
          </p:txBody>
        </p:sp>
        <p:sp>
          <p:nvSpPr>
            <p:cNvPr id="41" name="Rectangle 40">
              <a:extLst>
                <a:ext uri="{FF2B5EF4-FFF2-40B4-BE49-F238E27FC236}">
                  <a16:creationId xmlns:a16="http://schemas.microsoft.com/office/drawing/2014/main" id="{956CCF47-F774-4C1C-A900-114DB13F5F98}"/>
                </a:ext>
              </a:extLst>
            </p:cNvPr>
            <p:cNvSpPr/>
            <p:nvPr/>
          </p:nvSpPr>
          <p:spPr>
            <a:xfrm>
              <a:off x="9723408" y="1709593"/>
              <a:ext cx="1628771" cy="564204"/>
            </a:xfrm>
            <a:prstGeom prst="rect">
              <a:avLst/>
            </a:prstGeom>
            <a:gradFill>
              <a:gsLst>
                <a:gs pos="3000">
                  <a:schemeClr val="accent4">
                    <a:lumMod val="50000"/>
                  </a:schemeClr>
                </a:gs>
                <a:gs pos="100000">
                  <a:schemeClr val="tx2">
                    <a:lumMod val="75000"/>
                  </a:schemeClr>
                </a:gs>
              </a:gsLst>
              <a:lin ang="0" scaled="0"/>
            </a:grad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b="1" dirty="0">
                  <a:solidFill>
                    <a:schemeClr val="bg1"/>
                  </a:solidFill>
                </a:rPr>
                <a:t>Extremely wet</a:t>
              </a:r>
            </a:p>
          </p:txBody>
        </p:sp>
        <p:sp>
          <p:nvSpPr>
            <p:cNvPr id="42" name="Rectangle 41">
              <a:extLst>
                <a:ext uri="{FF2B5EF4-FFF2-40B4-BE49-F238E27FC236}">
                  <a16:creationId xmlns:a16="http://schemas.microsoft.com/office/drawing/2014/main" id="{D3106D67-1EC7-4548-BE28-691C5627C0B0}"/>
                </a:ext>
              </a:extLst>
            </p:cNvPr>
            <p:cNvSpPr/>
            <p:nvPr/>
          </p:nvSpPr>
          <p:spPr>
            <a:xfrm>
              <a:off x="8867374" y="1709593"/>
              <a:ext cx="849548" cy="564204"/>
            </a:xfrm>
            <a:prstGeom prst="rect">
              <a:avLst/>
            </a:prstGeom>
            <a:gradFill>
              <a:gsLst>
                <a:gs pos="3000">
                  <a:schemeClr val="accent4">
                    <a:lumMod val="75000"/>
                  </a:schemeClr>
                </a:gs>
                <a:gs pos="100000">
                  <a:schemeClr val="accent4">
                    <a:lumMod val="50000"/>
                  </a:schemeClr>
                </a:gs>
              </a:gsLst>
              <a:lin ang="0" scaled="0"/>
            </a:gradFill>
            <a:ln w="31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b="1" dirty="0">
                  <a:solidFill>
                    <a:srgbClr val="335E6F"/>
                  </a:solidFill>
                </a:rPr>
                <a:t>Sever wet</a:t>
              </a:r>
              <a:endParaRPr lang="en-GB" sz="1100" b="1" dirty="0">
                <a:solidFill>
                  <a:srgbClr val="335E6F"/>
                </a:solidFill>
              </a:endParaRPr>
            </a:p>
          </p:txBody>
        </p:sp>
        <p:sp>
          <p:nvSpPr>
            <p:cNvPr id="43" name="Rectangle 42">
              <a:extLst>
                <a:ext uri="{FF2B5EF4-FFF2-40B4-BE49-F238E27FC236}">
                  <a16:creationId xmlns:a16="http://schemas.microsoft.com/office/drawing/2014/main" id="{A2B0FC5F-6AC2-4A5D-A3E3-4BC763E17A30}"/>
                </a:ext>
              </a:extLst>
            </p:cNvPr>
            <p:cNvSpPr/>
            <p:nvPr/>
          </p:nvSpPr>
          <p:spPr>
            <a:xfrm>
              <a:off x="8079434" y="1709593"/>
              <a:ext cx="787940" cy="564204"/>
            </a:xfrm>
            <a:prstGeom prst="rect">
              <a:avLst/>
            </a:prstGeom>
            <a:gradFill>
              <a:gsLst>
                <a:gs pos="0">
                  <a:schemeClr val="accent4">
                    <a:lumMod val="40000"/>
                    <a:lumOff val="60000"/>
                  </a:schemeClr>
                </a:gs>
                <a:gs pos="100000">
                  <a:schemeClr val="accent4">
                    <a:lumMod val="75000"/>
                  </a:schemeClr>
                </a:gs>
              </a:gsLst>
              <a:lin ang="0" scaled="0"/>
            </a:grad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b="1" dirty="0">
                  <a:solidFill>
                    <a:srgbClr val="335E6F"/>
                  </a:solidFill>
                </a:rPr>
                <a:t>Mode-rate</a:t>
              </a:r>
              <a:endParaRPr lang="en-GB" b="1" dirty="0">
                <a:solidFill>
                  <a:srgbClr val="335E6F"/>
                </a:solidFill>
              </a:endParaRPr>
            </a:p>
          </p:txBody>
        </p:sp>
        <p:sp>
          <p:nvSpPr>
            <p:cNvPr id="44" name="Rectangle 43">
              <a:extLst>
                <a:ext uri="{FF2B5EF4-FFF2-40B4-BE49-F238E27FC236}">
                  <a16:creationId xmlns:a16="http://schemas.microsoft.com/office/drawing/2014/main" id="{45164E8F-9AFC-46C8-BED9-B71E49D7100D}"/>
                </a:ext>
              </a:extLst>
            </p:cNvPr>
            <p:cNvSpPr/>
            <p:nvPr/>
          </p:nvSpPr>
          <p:spPr>
            <a:xfrm>
              <a:off x="4725006" y="1713425"/>
              <a:ext cx="1672552" cy="564204"/>
            </a:xfrm>
            <a:prstGeom prst="rect">
              <a:avLst/>
            </a:prstGeom>
            <a:gradFill flip="none" rotWithShape="1">
              <a:gsLst>
                <a:gs pos="0">
                  <a:schemeClr val="accent3">
                    <a:lumMod val="20000"/>
                    <a:lumOff val="80000"/>
                    <a:alpha val="0"/>
                  </a:schemeClr>
                </a:gs>
                <a:gs pos="100000">
                  <a:schemeClr val="accent3">
                    <a:lumMod val="40000"/>
                    <a:lumOff val="60000"/>
                  </a:schemeClr>
                </a:gs>
              </a:gsLst>
              <a:lin ang="10800000" scaled="0"/>
              <a:tileRect/>
            </a:grad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b="1" dirty="0">
                  <a:solidFill>
                    <a:srgbClr val="335E6F"/>
                  </a:solidFill>
                </a:rPr>
                <a:t>Mild dry</a:t>
              </a:r>
              <a:endParaRPr lang="en-GB" b="1" dirty="0"/>
            </a:p>
          </p:txBody>
        </p:sp>
        <p:sp>
          <p:nvSpPr>
            <p:cNvPr id="45" name="Rectangle 44">
              <a:extLst>
                <a:ext uri="{FF2B5EF4-FFF2-40B4-BE49-F238E27FC236}">
                  <a16:creationId xmlns:a16="http://schemas.microsoft.com/office/drawing/2014/main" id="{095C2DB8-3A5A-46C7-9BAB-D303AFA8F645}"/>
                </a:ext>
              </a:extLst>
            </p:cNvPr>
            <p:cNvSpPr/>
            <p:nvPr/>
          </p:nvSpPr>
          <p:spPr>
            <a:xfrm>
              <a:off x="6405239" y="1709090"/>
              <a:ext cx="1672552" cy="564204"/>
            </a:xfrm>
            <a:prstGeom prst="rect">
              <a:avLst/>
            </a:prstGeom>
            <a:gradFill>
              <a:gsLst>
                <a:gs pos="0">
                  <a:schemeClr val="accent4">
                    <a:lumMod val="20000"/>
                    <a:lumOff val="80000"/>
                    <a:alpha val="0"/>
                  </a:schemeClr>
                </a:gs>
                <a:gs pos="100000">
                  <a:schemeClr val="accent4">
                    <a:lumMod val="40000"/>
                    <a:lumOff val="60000"/>
                  </a:schemeClr>
                </a:gs>
              </a:gsLst>
              <a:lin ang="0" scaled="0"/>
            </a:grad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b="1" dirty="0">
                  <a:solidFill>
                    <a:srgbClr val="335E6F"/>
                  </a:solidFill>
                </a:rPr>
                <a:t>Mild wet</a:t>
              </a:r>
              <a:endParaRPr lang="en-GB" b="1" dirty="0"/>
            </a:p>
          </p:txBody>
        </p:sp>
      </p:grpSp>
      <p:sp>
        <p:nvSpPr>
          <p:cNvPr id="46" name="Rectangle 45">
            <a:extLst>
              <a:ext uri="{FF2B5EF4-FFF2-40B4-BE49-F238E27FC236}">
                <a16:creationId xmlns:a16="http://schemas.microsoft.com/office/drawing/2014/main" id="{61B3E364-4D90-4B9A-B184-E282BDFEC3E6}"/>
              </a:ext>
            </a:extLst>
          </p:cNvPr>
          <p:cNvSpPr/>
          <p:nvPr/>
        </p:nvSpPr>
        <p:spPr>
          <a:xfrm>
            <a:off x="538135" y="2663304"/>
            <a:ext cx="843062" cy="564204"/>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GB" sz="2000" dirty="0">
                <a:solidFill>
                  <a:srgbClr val="335E6F"/>
                </a:solidFill>
              </a:rPr>
              <a:t>-4</a:t>
            </a:r>
          </a:p>
        </p:txBody>
      </p:sp>
      <p:sp>
        <p:nvSpPr>
          <p:cNvPr id="47" name="Rectangle 46">
            <a:extLst>
              <a:ext uri="{FF2B5EF4-FFF2-40B4-BE49-F238E27FC236}">
                <a16:creationId xmlns:a16="http://schemas.microsoft.com/office/drawing/2014/main" id="{39CAE4C6-CCD4-4224-BD3C-585FC610E4A4}"/>
              </a:ext>
            </a:extLst>
          </p:cNvPr>
          <p:cNvSpPr/>
          <p:nvPr/>
        </p:nvSpPr>
        <p:spPr>
          <a:xfrm>
            <a:off x="10339740" y="2642861"/>
            <a:ext cx="843062" cy="564204"/>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GB" sz="2000" dirty="0">
                <a:solidFill>
                  <a:srgbClr val="335E6F"/>
                </a:solidFill>
              </a:rPr>
              <a:t>4</a:t>
            </a:r>
          </a:p>
        </p:txBody>
      </p:sp>
    </p:spTree>
    <p:extLst>
      <p:ext uri="{BB962C8B-B14F-4D97-AF65-F5344CB8AC3E}">
        <p14:creationId xmlns:p14="http://schemas.microsoft.com/office/powerpoint/2010/main" val="4222701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EE5C5-5CC4-414B-A23E-CC50FE254AFF}"/>
              </a:ext>
            </a:extLst>
          </p:cNvPr>
          <p:cNvSpPr>
            <a:spLocks noGrp="1"/>
          </p:cNvSpPr>
          <p:nvPr>
            <p:ph type="title"/>
          </p:nvPr>
        </p:nvSpPr>
        <p:spPr/>
        <p:txBody>
          <a:bodyPr/>
          <a:lstStyle/>
          <a:p>
            <a:r>
              <a:rPr lang="en-GB" dirty="0"/>
              <a:t>Closure </a:t>
            </a:r>
          </a:p>
        </p:txBody>
      </p:sp>
      <p:pic>
        <p:nvPicPr>
          <p:cNvPr id="3074" name="Picture 2" descr="Never Ending Dillon Road">
            <a:extLst>
              <a:ext uri="{FF2B5EF4-FFF2-40B4-BE49-F238E27FC236}">
                <a16:creationId xmlns:a16="http://schemas.microsoft.com/office/drawing/2014/main" id="{BEC08FCF-2F6E-4415-8F6E-013BCE419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7149" y="1459148"/>
            <a:ext cx="4796589" cy="319928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ECB7903-45F4-40A8-8272-904E6787B048}"/>
              </a:ext>
            </a:extLst>
          </p:cNvPr>
          <p:cNvSpPr>
            <a:spLocks noGrp="1"/>
          </p:cNvSpPr>
          <p:nvPr>
            <p:ph idx="1"/>
          </p:nvPr>
        </p:nvSpPr>
        <p:spPr>
          <a:xfrm>
            <a:off x="218262" y="883106"/>
            <a:ext cx="6921840" cy="5545677"/>
          </a:xfrm>
        </p:spPr>
        <p:txBody>
          <a:bodyPr/>
          <a:lstStyle/>
          <a:p>
            <a:r>
              <a:rPr lang="en-GB" dirty="0"/>
              <a:t>In this course we have learnt about drought and covered a few metrological and agricultural indicators and indices.</a:t>
            </a:r>
          </a:p>
          <a:p>
            <a:endParaRPr lang="en-GB" dirty="0"/>
          </a:p>
          <a:p>
            <a:r>
              <a:rPr lang="en-GB" dirty="0"/>
              <a:t>We touched upon the concepts of satellite derivation of drought indicators and indices, with a focus on soil moisture. </a:t>
            </a:r>
          </a:p>
          <a:p>
            <a:endParaRPr lang="en-GB" dirty="0"/>
          </a:p>
          <a:p>
            <a:r>
              <a:rPr lang="en-GB" dirty="0"/>
              <a:t>We learnt how satellite derived indicators are validated by using field data.</a:t>
            </a:r>
          </a:p>
          <a:p>
            <a:endParaRPr lang="en-GB" dirty="0"/>
          </a:p>
          <a:p>
            <a:r>
              <a:rPr lang="en-GB" dirty="0"/>
              <a:t>We used CCI data and tools to analyse satellite-derived products of soil moisture and to quantify the agricultural drought of 2018 in the Netherlands.</a:t>
            </a:r>
          </a:p>
          <a:p>
            <a:endParaRPr lang="en-GB" dirty="0"/>
          </a:p>
          <a:p>
            <a:r>
              <a:rPr lang="en-GB" dirty="0"/>
              <a:t>We have analysed the frequency of occurrence of drought/flood indicators and indices, and predicted their return period.</a:t>
            </a:r>
          </a:p>
          <a:p>
            <a:endParaRPr lang="en-GB" dirty="0"/>
          </a:p>
        </p:txBody>
      </p:sp>
      <p:sp>
        <p:nvSpPr>
          <p:cNvPr id="6" name="TextBox 5">
            <a:extLst>
              <a:ext uri="{FF2B5EF4-FFF2-40B4-BE49-F238E27FC236}">
                <a16:creationId xmlns:a16="http://schemas.microsoft.com/office/drawing/2014/main" id="{065B75D4-15DB-4CCE-98BB-66F46BC4D35A}"/>
              </a:ext>
            </a:extLst>
          </p:cNvPr>
          <p:cNvSpPr txBox="1"/>
          <p:nvPr/>
        </p:nvSpPr>
        <p:spPr>
          <a:xfrm>
            <a:off x="7177149" y="4735297"/>
            <a:ext cx="4796588" cy="430887"/>
          </a:xfrm>
          <a:prstGeom prst="rect">
            <a:avLst/>
          </a:prstGeom>
          <a:noFill/>
        </p:spPr>
        <p:txBody>
          <a:bodyPr wrap="square">
            <a:spAutoFit/>
          </a:bodyPr>
          <a:lstStyle/>
          <a:p>
            <a:r>
              <a:rPr lang="en-GB" sz="1100" dirty="0"/>
              <a:t>"Never Ending Dillon Road" by Randy </a:t>
            </a:r>
            <a:r>
              <a:rPr lang="en-GB" sz="1100" dirty="0" err="1"/>
              <a:t>Heinitz</a:t>
            </a:r>
            <a:r>
              <a:rPr lang="en-GB" sz="1100" dirty="0"/>
              <a:t> is licensed with CC BY 2.0</a:t>
            </a:r>
          </a:p>
        </p:txBody>
      </p:sp>
    </p:spTree>
    <p:extLst>
      <p:ext uri="{BB962C8B-B14F-4D97-AF65-F5344CB8AC3E}">
        <p14:creationId xmlns:p14="http://schemas.microsoft.com/office/powerpoint/2010/main" val="2255607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D46A1-9B83-46AA-91C2-3BE9D748E7A3}"/>
              </a:ext>
            </a:extLst>
          </p:cNvPr>
          <p:cNvSpPr>
            <a:spLocks noGrp="1"/>
          </p:cNvSpPr>
          <p:nvPr>
            <p:ph type="title"/>
          </p:nvPr>
        </p:nvSpPr>
        <p:spPr/>
        <p:txBody>
          <a:bodyPr/>
          <a:lstStyle/>
          <a:p>
            <a:r>
              <a:rPr lang="en-GB" dirty="0"/>
              <a:t>Looking for water never ends!</a:t>
            </a:r>
          </a:p>
        </p:txBody>
      </p:sp>
      <p:sp>
        <p:nvSpPr>
          <p:cNvPr id="3" name="Content Placeholder 2">
            <a:extLst>
              <a:ext uri="{FF2B5EF4-FFF2-40B4-BE49-F238E27FC236}">
                <a16:creationId xmlns:a16="http://schemas.microsoft.com/office/drawing/2014/main" id="{A023EEB5-C95D-40B4-B1D3-1EE5493625BC}"/>
              </a:ext>
            </a:extLst>
          </p:cNvPr>
          <p:cNvSpPr>
            <a:spLocks noGrp="1"/>
          </p:cNvSpPr>
          <p:nvPr>
            <p:ph idx="1"/>
          </p:nvPr>
        </p:nvSpPr>
        <p:spPr/>
        <p:txBody>
          <a:bodyPr/>
          <a:lstStyle/>
          <a:p>
            <a:r>
              <a:rPr lang="en-GB" dirty="0"/>
              <a:t>So by this, we finished the lecturing part of this course, let us get back to work looking for water!</a:t>
            </a:r>
          </a:p>
          <a:p>
            <a:endParaRPr lang="en-GB" dirty="0"/>
          </a:p>
        </p:txBody>
      </p:sp>
      <p:pic>
        <p:nvPicPr>
          <p:cNvPr id="2050" name="Picture 2" descr="9-Drought in Kenya's Ewaso Ngiro river basin">
            <a:extLst>
              <a:ext uri="{FF2B5EF4-FFF2-40B4-BE49-F238E27FC236}">
                <a16:creationId xmlns:a16="http://schemas.microsoft.com/office/drawing/2014/main" id="{703392B9-C68A-4D0D-8A9A-4690FC53C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834" y="1429966"/>
            <a:ext cx="7065678" cy="47127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C13B3EA-4783-4B11-87A0-FCA03C028A68}"/>
              </a:ext>
            </a:extLst>
          </p:cNvPr>
          <p:cNvSpPr txBox="1"/>
          <p:nvPr/>
        </p:nvSpPr>
        <p:spPr>
          <a:xfrm>
            <a:off x="9311555" y="5311721"/>
            <a:ext cx="2681383" cy="830997"/>
          </a:xfrm>
          <a:prstGeom prst="rect">
            <a:avLst/>
          </a:prstGeom>
          <a:noFill/>
        </p:spPr>
        <p:txBody>
          <a:bodyPr wrap="square">
            <a:spAutoFit/>
          </a:bodyPr>
          <a:lstStyle/>
          <a:p>
            <a:r>
              <a:rPr lang="en-GB" sz="1200" dirty="0"/>
              <a:t>"9-Drought in Kenya's </a:t>
            </a:r>
            <a:r>
              <a:rPr lang="en-GB" sz="1200" dirty="0" err="1"/>
              <a:t>Ewaso</a:t>
            </a:r>
            <a:r>
              <a:rPr lang="en-GB" sz="1200" dirty="0"/>
              <a:t> </a:t>
            </a:r>
            <a:r>
              <a:rPr lang="en-GB" sz="1200" dirty="0" err="1"/>
              <a:t>Ngiro</a:t>
            </a:r>
            <a:r>
              <a:rPr lang="en-GB" sz="1200" dirty="0"/>
              <a:t> river basin" by Climate Centre is licensed with CC BY-NC 2.0. </a:t>
            </a:r>
          </a:p>
        </p:txBody>
      </p:sp>
    </p:spTree>
    <p:extLst>
      <p:ext uri="{BB962C8B-B14F-4D97-AF65-F5344CB8AC3E}">
        <p14:creationId xmlns:p14="http://schemas.microsoft.com/office/powerpoint/2010/main" val="3322221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AB131E-539A-1348-BD90-7664C138A4D5}"/>
              </a:ext>
            </a:extLst>
          </p:cNvPr>
          <p:cNvSpPr>
            <a:spLocks noGrp="1"/>
          </p:cNvSpPr>
          <p:nvPr>
            <p:ph type="body" idx="14"/>
          </p:nvPr>
        </p:nvSpPr>
        <p:spPr/>
        <p:txBody>
          <a:bodyPr>
            <a:normAutofit/>
          </a:bodyPr>
          <a:lstStyle/>
          <a:p>
            <a:r>
              <a:rPr lang="en-GB" sz="1800" dirty="0"/>
              <a:t>ESA COMMUNICATION</a:t>
            </a:r>
          </a:p>
        </p:txBody>
      </p:sp>
      <p:sp>
        <p:nvSpPr>
          <p:cNvPr id="3" name="Text Placeholder 2">
            <a:extLst>
              <a:ext uri="{FF2B5EF4-FFF2-40B4-BE49-F238E27FC236}">
                <a16:creationId xmlns:a16="http://schemas.microsoft.com/office/drawing/2014/main" id="{BA063762-228B-DE45-907E-A1AA98817DB7}"/>
              </a:ext>
            </a:extLst>
          </p:cNvPr>
          <p:cNvSpPr>
            <a:spLocks noGrp="1"/>
          </p:cNvSpPr>
          <p:nvPr>
            <p:ph type="body" idx="15"/>
          </p:nvPr>
        </p:nvSpPr>
        <p:spPr/>
        <p:txBody>
          <a:bodyPr/>
          <a:lstStyle/>
          <a:p>
            <a:r>
              <a:rPr lang="en-GB" dirty="0"/>
              <a:t>corporatebranding@esa.int</a:t>
            </a:r>
          </a:p>
        </p:txBody>
      </p:sp>
    </p:spTree>
    <p:extLst>
      <p:ext uri="{BB962C8B-B14F-4D97-AF65-F5344CB8AC3E}">
        <p14:creationId xmlns:p14="http://schemas.microsoft.com/office/powerpoint/2010/main" val="173624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9A2C8-421B-415F-B456-F54E17473277}"/>
              </a:ext>
            </a:extLst>
          </p:cNvPr>
          <p:cNvSpPr>
            <a:spLocks noGrp="1"/>
          </p:cNvSpPr>
          <p:nvPr>
            <p:ph type="title"/>
          </p:nvPr>
        </p:nvSpPr>
        <p:spPr/>
        <p:txBody>
          <a:bodyPr/>
          <a:lstStyle/>
          <a:p>
            <a:r>
              <a:rPr lang="en-GB" dirty="0"/>
              <a:t>Calculate SPI yourself!</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9C8EA17-A2AF-456B-9C4E-5C07BE2CC409}"/>
                  </a:ext>
                </a:extLst>
              </p:cNvPr>
              <p:cNvSpPr>
                <a:spLocks noGrp="1"/>
              </p:cNvSpPr>
              <p:nvPr>
                <p:ph idx="1"/>
              </p:nvPr>
            </p:nvSpPr>
            <p:spPr/>
            <p:txBody>
              <a:bodyPr/>
              <a:lstStyle/>
              <a:p>
                <a:r>
                  <a:rPr lang="en-GB" dirty="0"/>
                  <a:t>The historic record is fitted to a probability distribution (that reliably fits the long-term data), which is then transformed into a normal distribution such that the mean SPI value for that location and period is zero.</a:t>
                </a:r>
              </a:p>
              <a:p>
                <a:endParaRPr lang="en-GB" dirty="0"/>
              </a:p>
              <a:p>
                <a:r>
                  <a:rPr lang="en-GB" dirty="0"/>
                  <a:t>A Gamma distribution has been widely used, as the gamma distribution has been understood as the reliable fit to the precipitation distribution. The two parameters, Gamma PDF is of the form:</a:t>
                </a:r>
              </a:p>
              <a:p>
                <a:endParaRPr lang="en-GB" dirty="0"/>
              </a:p>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𝑓</m:t>
                      </m:r>
                      <m:d>
                        <m:dPr>
                          <m:ctrlPr>
                            <a:rPr lang="en-GB" b="0" i="1" smtClean="0">
                              <a:latin typeface="Cambria Math" panose="02040503050406030204" pitchFamily="18" charset="0"/>
                            </a:rPr>
                          </m:ctrlPr>
                        </m:dPr>
                        <m:e>
                          <m:r>
                            <a:rPr lang="en-GB" b="0" i="1" smtClean="0">
                              <a:latin typeface="Cambria Math" panose="02040503050406030204" pitchFamily="18" charset="0"/>
                            </a:rPr>
                            <m:t>𝑥</m:t>
                          </m:r>
                          <m:r>
                            <a:rPr lang="en-GB" b="0" i="1" smtClean="0">
                              <a:latin typeface="Cambria Math" panose="02040503050406030204" pitchFamily="18" charset="0"/>
                            </a:rPr>
                            <m:t>,</m:t>
                          </m:r>
                          <m:r>
                            <a:rPr lang="en-GB" b="0" i="1" smtClean="0">
                              <a:latin typeface="Cambria Math" panose="02040503050406030204" pitchFamily="18" charset="0"/>
                            </a:rPr>
                            <m:t>𝛼</m:t>
                          </m:r>
                          <m:r>
                            <a:rPr lang="en-GB" b="0" i="1" smtClean="0">
                              <a:latin typeface="Cambria Math" panose="02040503050406030204" pitchFamily="18" charset="0"/>
                            </a:rPr>
                            <m:t>, </m:t>
                          </m:r>
                          <m:r>
                            <a:rPr lang="en-GB" b="0" i="1" smtClean="0">
                              <a:latin typeface="Cambria Math" panose="02040503050406030204" pitchFamily="18" charset="0"/>
                            </a:rPr>
                            <m:t>𝛽</m:t>
                          </m:r>
                        </m:e>
                      </m:d>
                      <m:r>
                        <a:rPr lang="en-GB" b="0" i="1" smtClean="0">
                          <a:latin typeface="Cambria Math" panose="02040503050406030204" pitchFamily="18" charset="0"/>
                        </a:rPr>
                        <m:t>=</m:t>
                      </m:r>
                      <m:f>
                        <m:fPr>
                          <m:ctrlPr>
                            <a:rPr lang="en-GB" b="0" i="1" smtClean="0">
                              <a:latin typeface="Cambria Math" panose="02040503050406030204" pitchFamily="18" charset="0"/>
                            </a:rPr>
                          </m:ctrlPr>
                        </m:fPr>
                        <m:num>
                          <m:func>
                            <m:funcPr>
                              <m:ctrlPr>
                                <a:rPr lang="en-GB" b="0" i="1" smtClean="0">
                                  <a:latin typeface="Cambria Math" panose="02040503050406030204" pitchFamily="18" charset="0"/>
                                </a:rPr>
                              </m:ctrlPr>
                            </m:funcPr>
                            <m:fName>
                              <m:sSup>
                                <m:sSupPr>
                                  <m:ctrlPr>
                                    <a:rPr lang="en-GB" i="1">
                                      <a:latin typeface="Cambria Math" panose="02040503050406030204" pitchFamily="18" charset="0"/>
                                    </a:rPr>
                                  </m:ctrlPr>
                                </m:sSupPr>
                                <m:e>
                                  <m:d>
                                    <m:dPr>
                                      <m:ctrlPr>
                                        <a:rPr lang="en-GB" i="1">
                                          <a:latin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𝑥</m:t>
                                          </m:r>
                                        </m:num>
                                        <m:den>
                                          <m:r>
                                            <a:rPr lang="en-GB" b="0" i="1" smtClean="0">
                                              <a:latin typeface="Cambria Math" panose="02040503050406030204" pitchFamily="18" charset="0"/>
                                            </a:rPr>
                                            <m:t>𝛽</m:t>
                                          </m:r>
                                        </m:den>
                                      </m:f>
                                    </m:e>
                                  </m:d>
                                </m:e>
                                <m:sup>
                                  <m:r>
                                    <a:rPr lang="en-GB" b="0" i="1" smtClean="0">
                                      <a:latin typeface="Cambria Math" panose="02040503050406030204" pitchFamily="18" charset="0"/>
                                    </a:rPr>
                                    <m:t>𝛼</m:t>
                                  </m:r>
                                  <m:r>
                                    <a:rPr lang="en-GB" i="1">
                                      <a:latin typeface="Cambria Math" panose="02040503050406030204" pitchFamily="18" charset="0"/>
                                    </a:rPr>
                                    <m:t>−1</m:t>
                                  </m:r>
                                </m:sup>
                              </m:sSup>
                              <m:r>
                                <m:rPr>
                                  <m:sty m:val="p"/>
                                </m:rPr>
                                <a:rPr lang="en-GB" b="0" i="0" smtClean="0">
                                  <a:latin typeface="Cambria Math" panose="02040503050406030204" pitchFamily="18" charset="0"/>
                                </a:rPr>
                                <m:t>exp</m:t>
                              </m:r>
                            </m:fName>
                            <m:e>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𝑥</m:t>
                                      </m:r>
                                    </m:num>
                                    <m:den>
                                      <m:r>
                                        <a:rPr lang="en-GB" b="0" i="1" smtClean="0">
                                          <a:latin typeface="Cambria Math" panose="02040503050406030204" pitchFamily="18" charset="0"/>
                                        </a:rPr>
                                        <m:t>𝛽</m:t>
                                      </m:r>
                                      <m:r>
                                        <a:rPr lang="en-GB" b="0" i="1" smtClean="0">
                                          <a:latin typeface="Cambria Math" panose="02040503050406030204" pitchFamily="18" charset="0"/>
                                        </a:rPr>
                                        <m:t> </m:t>
                                      </m:r>
                                    </m:den>
                                  </m:f>
                                </m:e>
                              </m:d>
                            </m:e>
                          </m:func>
                        </m:num>
                        <m:den>
                          <m:r>
                            <a:rPr lang="en-GB" b="0" i="1" smtClean="0">
                              <a:latin typeface="Cambria Math" panose="02040503050406030204" pitchFamily="18" charset="0"/>
                            </a:rPr>
                            <m:t>𝛽</m:t>
                          </m:r>
                          <m:r>
                            <m:rPr>
                              <m:sty m:val="p"/>
                            </m:rPr>
                            <a:rPr lang="en-GB" b="0" i="0" smtClean="0">
                              <a:latin typeface="Cambria Math" panose="02040503050406030204" pitchFamily="18" charset="0"/>
                            </a:rPr>
                            <m:t>Γ</m:t>
                          </m:r>
                          <m:r>
                            <a:rPr lang="en-GB" b="0" i="1" smtClean="0">
                              <a:latin typeface="Cambria Math" panose="02040503050406030204" pitchFamily="18" charset="0"/>
                            </a:rPr>
                            <m:t>(</m:t>
                          </m:r>
                          <m:r>
                            <a:rPr lang="en-GB" b="0" i="1" smtClean="0">
                              <a:latin typeface="Cambria Math" panose="02040503050406030204" pitchFamily="18" charset="0"/>
                            </a:rPr>
                            <m:t>𝛼</m:t>
                          </m:r>
                          <m:r>
                            <a:rPr lang="en-GB" b="0" i="1" smtClean="0">
                              <a:latin typeface="Cambria Math" panose="02040503050406030204" pitchFamily="18" charset="0"/>
                            </a:rPr>
                            <m:t>)</m:t>
                          </m:r>
                        </m:den>
                      </m:f>
                    </m:oMath>
                  </m:oMathPara>
                </a14:m>
                <a:endParaRPr lang="en-GB" dirty="0"/>
              </a:p>
              <a:p>
                <a:endParaRPr lang="en-GB" dirty="0"/>
              </a:p>
              <a:p>
                <a:r>
                  <a:rPr lang="en-GB" dirty="0"/>
                  <a:t>With </a:t>
                </a:r>
                <a14:m>
                  <m:oMath xmlns:m="http://schemas.openxmlformats.org/officeDocument/2006/math">
                    <m:r>
                      <a:rPr lang="en-GB" b="0" i="1" smtClean="0">
                        <a:latin typeface="Cambria Math" panose="02040503050406030204" pitchFamily="18" charset="0"/>
                      </a:rPr>
                      <m:t>𝛼</m:t>
                    </m:r>
                    <m:r>
                      <a:rPr lang="en-GB" b="0" i="1" smtClean="0">
                        <a:latin typeface="Cambria Math" panose="02040503050406030204" pitchFamily="18" charset="0"/>
                      </a:rPr>
                      <m:t>&gt;0</m:t>
                    </m:r>
                  </m:oMath>
                </a14:m>
                <a:r>
                  <a:rPr lang="en-GB" dirty="0"/>
                  <a:t> is the shape factor and </a:t>
                </a:r>
                <a14:m>
                  <m:oMath xmlns:m="http://schemas.openxmlformats.org/officeDocument/2006/math">
                    <m:r>
                      <a:rPr lang="en-GB" b="0" i="1" smtClean="0">
                        <a:latin typeface="Cambria Math" panose="02040503050406030204" pitchFamily="18" charset="0"/>
                      </a:rPr>
                      <m:t>𝛽</m:t>
                    </m:r>
                    <m:r>
                      <a:rPr lang="en-GB" i="1">
                        <a:latin typeface="Cambria Math" panose="02040503050406030204" pitchFamily="18" charset="0"/>
                      </a:rPr>
                      <m:t>&gt;0</m:t>
                    </m:r>
                  </m:oMath>
                </a14:m>
                <a:r>
                  <a:rPr lang="en-GB" dirty="0"/>
                  <a:t> is the scale factor (for three parameters  PDF we use </a:t>
                </a:r>
                <a14:m>
                  <m:oMath xmlns:m="http://schemas.openxmlformats.org/officeDocument/2006/math">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𝑐</m:t>
                    </m:r>
                  </m:oMath>
                </a14:m>
                <a:r>
                  <a:rPr lang="en-GB" dirty="0"/>
                  <a:t> with</a:t>
                </a:r>
                <a14:m>
                  <m:oMath xmlns:m="http://schemas.openxmlformats.org/officeDocument/2006/math">
                    <m:r>
                      <a:rPr lang="en-GB" i="1">
                        <a:latin typeface="Cambria Math" panose="02040503050406030204" pitchFamily="18" charset="0"/>
                      </a:rPr>
                      <m:t>𝑐</m:t>
                    </m:r>
                    <m:r>
                      <a:rPr lang="en-GB">
                        <a:latin typeface="Cambria Math" panose="02040503050406030204" pitchFamily="18" charset="0"/>
                      </a:rPr>
                      <m:t>≤</m:t>
                    </m:r>
                    <m:r>
                      <m:rPr>
                        <m:sty m:val="p"/>
                      </m:rPr>
                      <a:rPr lang="en-GB">
                        <a:latin typeface="Cambria Math" panose="02040503050406030204" pitchFamily="18" charset="0"/>
                      </a:rPr>
                      <m:t>x</m:t>
                    </m:r>
                  </m:oMath>
                </a14:m>
                <a:endParaRPr lang="en-GB" dirty="0"/>
              </a:p>
              <a:p>
                <a:r>
                  <a:rPr lang="en-GB" dirty="0"/>
                  <a:t>being a location parameter) </a:t>
                </a:r>
                <a14:m>
                  <m:oMath xmlns:m="http://schemas.openxmlformats.org/officeDocument/2006/math">
                    <m:r>
                      <a:rPr lang="en-GB" b="0" i="1" smtClean="0">
                        <a:latin typeface="Cambria Math" panose="02040503050406030204" pitchFamily="18" charset="0"/>
                      </a:rPr>
                      <m:t>𝑥</m:t>
                    </m:r>
                  </m:oMath>
                </a14:m>
                <a:r>
                  <a:rPr lang="en-GB" dirty="0"/>
                  <a:t> stands, in this case, for precipitation. </a:t>
                </a:r>
              </a:p>
              <a:p>
                <a:endParaRPr lang="en-GB" dirty="0"/>
              </a:p>
            </p:txBody>
          </p:sp>
        </mc:Choice>
        <mc:Fallback>
          <p:sp>
            <p:nvSpPr>
              <p:cNvPr id="3" name="Content Placeholder 2">
                <a:extLst>
                  <a:ext uri="{FF2B5EF4-FFF2-40B4-BE49-F238E27FC236}">
                    <a16:creationId xmlns:a16="http://schemas.microsoft.com/office/drawing/2014/main" id="{D9C8EA17-A2AF-456B-9C4E-5C07BE2CC409}"/>
                  </a:ext>
                </a:extLst>
              </p:cNvPr>
              <p:cNvSpPr>
                <a:spLocks noGrp="1" noRot="1" noChangeAspect="1" noMove="1" noResize="1" noEditPoints="1" noAdjustHandles="1" noChangeArrowheads="1" noChangeShapeType="1" noTextEdit="1"/>
              </p:cNvSpPr>
              <p:nvPr>
                <p:ph idx="1"/>
              </p:nvPr>
            </p:nvSpPr>
            <p:spPr>
              <a:blipFill>
                <a:blip r:embed="rId2"/>
                <a:stretch>
                  <a:fillRect l="-466" t="-220"/>
                </a:stretch>
              </a:blipFill>
            </p:spPr>
            <p:txBody>
              <a:bodyPr/>
              <a:lstStyle/>
              <a:p>
                <a:r>
                  <a:rPr lang="en-GB">
                    <a:noFill/>
                  </a:rPr>
                  <a:t> </a:t>
                </a:r>
              </a:p>
            </p:txBody>
          </p:sp>
        </mc:Fallback>
      </mc:AlternateContent>
    </p:spTree>
    <p:extLst>
      <p:ext uri="{BB962C8B-B14F-4D97-AF65-F5344CB8AC3E}">
        <p14:creationId xmlns:p14="http://schemas.microsoft.com/office/powerpoint/2010/main" val="2062296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9A2C8-421B-415F-B456-F54E17473277}"/>
              </a:ext>
            </a:extLst>
          </p:cNvPr>
          <p:cNvSpPr>
            <a:spLocks noGrp="1"/>
          </p:cNvSpPr>
          <p:nvPr>
            <p:ph type="title"/>
          </p:nvPr>
        </p:nvSpPr>
        <p:spPr/>
        <p:txBody>
          <a:bodyPr/>
          <a:lstStyle/>
          <a:p>
            <a:r>
              <a:rPr lang="en-GB" dirty="0"/>
              <a:t>Calculate SPI yourself!</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9C8EA17-A2AF-456B-9C4E-5C07BE2CC409}"/>
                  </a:ext>
                </a:extLst>
              </p:cNvPr>
              <p:cNvSpPr>
                <a:spLocks noGrp="1"/>
              </p:cNvSpPr>
              <p:nvPr>
                <p:ph idx="1"/>
              </p:nvPr>
            </p:nvSpPr>
            <p:spPr/>
            <p:txBody>
              <a:bodyPr/>
              <a:lstStyle/>
              <a:p>
                <a:r>
                  <a:rPr lang="en-GB" dirty="0"/>
                  <a:t>To estimate </a:t>
                </a:r>
                <a14:m>
                  <m:oMath xmlns:m="http://schemas.openxmlformats.org/officeDocument/2006/math">
                    <m:r>
                      <a:rPr lang="en-GB" b="0" i="1" smtClean="0">
                        <a:latin typeface="Cambria Math" panose="02040503050406030204" pitchFamily="18" charset="0"/>
                      </a:rPr>
                      <m:t>𝛼</m:t>
                    </m:r>
                    <m:r>
                      <a:rPr lang="en-GB" b="0" i="1" smtClean="0">
                        <a:latin typeface="Cambria Math" panose="02040503050406030204" pitchFamily="18" charset="0"/>
                      </a:rPr>
                      <m:t> </m:t>
                    </m:r>
                  </m:oMath>
                </a14:m>
                <a:r>
                  <a:rPr lang="en-GB" dirty="0"/>
                  <a:t> and  </a:t>
                </a:r>
                <a14:m>
                  <m:oMath xmlns:m="http://schemas.openxmlformats.org/officeDocument/2006/math">
                    <m:r>
                      <a:rPr lang="en-GB" i="1">
                        <a:latin typeface="Cambria Math" panose="02040503050406030204" pitchFamily="18" charset="0"/>
                      </a:rPr>
                      <m:t>𝛽</m:t>
                    </m:r>
                  </m:oMath>
                </a14:m>
                <a:r>
                  <a:rPr lang="en-GB" dirty="0"/>
                  <a:t> we can use the maximum likelihood (MLE) estimator.</a:t>
                </a:r>
              </a:p>
              <a:p>
                <a:endParaRPr lang="en-GB" dirty="0"/>
              </a:p>
              <a:p>
                <a:r>
                  <a:rPr lang="en-GB" dirty="0"/>
                  <a:t>The maximum likelihood estimator of </a:t>
                </a:r>
                <a14:m>
                  <m:oMath xmlns:m="http://schemas.openxmlformats.org/officeDocument/2006/math">
                    <m:r>
                      <a:rPr lang="en-GB" i="1">
                        <a:latin typeface="Cambria Math" panose="02040503050406030204" pitchFamily="18" charset="0"/>
                      </a:rPr>
                      <m:t>𝛼</m:t>
                    </m:r>
                    <m:r>
                      <a:rPr lang="en-GB" i="1">
                        <a:latin typeface="Cambria Math" panose="02040503050406030204" pitchFamily="18" charset="0"/>
                      </a:rPr>
                      <m:t> </m:t>
                    </m:r>
                  </m:oMath>
                </a14:m>
                <a:r>
                  <a:rPr lang="en-GB" dirty="0"/>
                  <a:t>and </a:t>
                </a:r>
                <a14:m>
                  <m:oMath xmlns:m="http://schemas.openxmlformats.org/officeDocument/2006/math">
                    <m:r>
                      <a:rPr lang="en-GB" i="1">
                        <a:latin typeface="Cambria Math" panose="02040503050406030204" pitchFamily="18" charset="0"/>
                      </a:rPr>
                      <m:t>𝛽</m:t>
                    </m:r>
                  </m:oMath>
                </a14:m>
                <a:r>
                  <a:rPr lang="en-GB" dirty="0"/>
                  <a:t> are the values of </a:t>
                </a:r>
                <a14:m>
                  <m:oMath xmlns:m="http://schemas.openxmlformats.org/officeDocument/2006/math">
                    <m:r>
                      <a:rPr lang="en-GB" i="1">
                        <a:latin typeface="Cambria Math" panose="02040503050406030204" pitchFamily="18" charset="0"/>
                      </a:rPr>
                      <m:t>𝛼</m:t>
                    </m:r>
                    <m:r>
                      <a:rPr lang="en-GB" i="1">
                        <a:latin typeface="Cambria Math" panose="02040503050406030204" pitchFamily="18" charset="0"/>
                      </a:rPr>
                      <m:t> </m:t>
                    </m:r>
                  </m:oMath>
                </a14:m>
                <a:r>
                  <a:rPr lang="en-GB" dirty="0"/>
                  <a:t>and </a:t>
                </a:r>
                <a14:m>
                  <m:oMath xmlns:m="http://schemas.openxmlformats.org/officeDocument/2006/math">
                    <m:r>
                      <a:rPr lang="en-GB" i="1">
                        <a:latin typeface="Cambria Math" panose="02040503050406030204" pitchFamily="18" charset="0"/>
                      </a:rPr>
                      <m:t>𝛽</m:t>
                    </m:r>
                  </m:oMath>
                </a14:m>
                <a:r>
                  <a:rPr lang="en-GB" dirty="0"/>
                  <a:t> that maximise MLE, </a:t>
                </a:r>
              </a:p>
              <a:p>
                <a:r>
                  <a:rPr lang="en-GB" dirty="0"/>
                  <a:t>which is defined by </a:t>
                </a:r>
                <a:endParaRPr lang="en-GB"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n-GB" b="0" i="0" smtClean="0">
                          <a:latin typeface="Cambria Math" panose="02040503050406030204" pitchFamily="18" charset="0"/>
                        </a:rPr>
                        <m:t>MLE</m:t>
                      </m:r>
                      <m:r>
                        <a:rPr lang="en-GB" b="0" i="1" smtClean="0">
                          <a:latin typeface="Cambria Math" panose="02040503050406030204" pitchFamily="18" charset="0"/>
                        </a:rPr>
                        <m:t>=</m:t>
                      </m:r>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𝑛</m:t>
                          </m:r>
                        </m:sup>
                        <m:e>
                          <m:r>
                            <a:rPr lang="en-GB" i="1">
                              <a:latin typeface="Cambria Math" panose="02040503050406030204" pitchFamily="18" charset="0"/>
                            </a:rPr>
                            <m:t>𝑓</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en-GB" i="1">
                                      <a:latin typeface="Cambria Math" panose="02040503050406030204" pitchFamily="18" charset="0"/>
                                    </a:rPr>
                                    <m:t>𝑥</m:t>
                                  </m:r>
                                </m:e>
                                <m:sub>
                                  <m:r>
                                    <a:rPr lang="en-GB" b="0" i="1" smtClean="0">
                                      <a:latin typeface="Cambria Math" panose="02040503050406030204" pitchFamily="18" charset="0"/>
                                    </a:rPr>
                                    <m:t>𝑖</m:t>
                                  </m:r>
                                </m:sub>
                              </m:sSub>
                              <m:r>
                                <a:rPr lang="en-GB" i="1">
                                  <a:latin typeface="Cambria Math" panose="02040503050406030204" pitchFamily="18" charset="0"/>
                                </a:rPr>
                                <m:t>,</m:t>
                              </m:r>
                              <m:r>
                                <a:rPr lang="en-GB" i="1">
                                  <a:latin typeface="Cambria Math" panose="02040503050406030204" pitchFamily="18" charset="0"/>
                                </a:rPr>
                                <m:t>𝛼</m:t>
                              </m:r>
                              <m:r>
                                <a:rPr lang="en-GB" i="1">
                                  <a:latin typeface="Cambria Math" panose="02040503050406030204" pitchFamily="18" charset="0"/>
                                </a:rPr>
                                <m:t>, </m:t>
                              </m:r>
                              <m:r>
                                <a:rPr lang="en-GB" i="1">
                                  <a:latin typeface="Cambria Math" panose="02040503050406030204" pitchFamily="18" charset="0"/>
                                </a:rPr>
                                <m:t>𝛽</m:t>
                              </m:r>
                            </m:e>
                          </m:d>
                          <m:r>
                            <a:rPr lang="en-GB" b="0" i="1" smtClean="0">
                              <a:latin typeface="Cambria Math" panose="02040503050406030204" pitchFamily="18" charset="0"/>
                            </a:rPr>
                            <m:t>=</m:t>
                          </m:r>
                          <m:nary>
                            <m:naryPr>
                              <m:chr m:val="∏"/>
                              <m:ctrlPr>
                                <a:rPr lang="en-GB" i="1">
                                  <a:latin typeface="Cambria Math" panose="02040503050406030204" pitchFamily="18" charset="0"/>
                                </a:rPr>
                              </m:ctrlPr>
                            </m:naryPr>
                            <m:sub>
                              <m:r>
                                <m:rPr>
                                  <m:brk m:alnAt="23"/>
                                </m:rP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𝑛</m:t>
                              </m:r>
                            </m:sup>
                            <m:e>
                              <m:f>
                                <m:fPr>
                                  <m:ctrlPr>
                                    <a:rPr lang="en-GB" i="1">
                                      <a:latin typeface="Cambria Math" panose="02040503050406030204" pitchFamily="18" charset="0"/>
                                    </a:rPr>
                                  </m:ctrlPr>
                                </m:fPr>
                                <m:num>
                                  <m:func>
                                    <m:funcPr>
                                      <m:ctrlPr>
                                        <a:rPr lang="en-GB" i="1">
                                          <a:latin typeface="Cambria Math" panose="02040503050406030204" pitchFamily="18" charset="0"/>
                                        </a:rPr>
                                      </m:ctrlPr>
                                    </m:funcPr>
                                    <m:fName>
                                      <m:sSup>
                                        <m:sSupPr>
                                          <m:ctrlPr>
                                            <a:rPr lang="en-GB" i="1">
                                              <a:latin typeface="Cambria Math" panose="02040503050406030204" pitchFamily="18" charset="0"/>
                                            </a:rPr>
                                          </m:ctrlPr>
                                        </m:sSupPr>
                                        <m:e>
                                          <m:d>
                                            <m:dPr>
                                              <m:ctrlPr>
                                                <a:rPr lang="en-GB" i="1">
                                                  <a:latin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𝑥</m:t>
                                                  </m:r>
                                                </m:num>
                                                <m:den>
                                                  <m:r>
                                                    <a:rPr lang="en-GB" i="1">
                                                      <a:latin typeface="Cambria Math" panose="02040503050406030204" pitchFamily="18" charset="0"/>
                                                    </a:rPr>
                                                    <m:t>𝛽</m:t>
                                                  </m:r>
                                                </m:den>
                                              </m:f>
                                            </m:e>
                                          </m:d>
                                        </m:e>
                                        <m:sup>
                                          <m:r>
                                            <a:rPr lang="en-GB" i="1">
                                              <a:latin typeface="Cambria Math" panose="02040503050406030204" pitchFamily="18" charset="0"/>
                                            </a:rPr>
                                            <m:t>𝛼</m:t>
                                          </m:r>
                                          <m:r>
                                            <a:rPr lang="en-GB" i="1">
                                              <a:latin typeface="Cambria Math" panose="02040503050406030204" pitchFamily="18" charset="0"/>
                                            </a:rPr>
                                            <m:t>−1</m:t>
                                          </m:r>
                                        </m:sup>
                                      </m:sSup>
                                      <m:r>
                                        <m:rPr>
                                          <m:sty m:val="p"/>
                                        </m:rPr>
                                        <a:rPr lang="en-GB">
                                          <a:latin typeface="Cambria Math" panose="02040503050406030204" pitchFamily="18" charset="0"/>
                                        </a:rPr>
                                        <m:t>exp</m:t>
                                      </m:r>
                                    </m:fName>
                                    <m:e>
                                      <m:d>
                                        <m:dPr>
                                          <m:begChr m:val="["/>
                                          <m:endChr m:val="]"/>
                                          <m:ctrlPr>
                                            <a:rPr lang="en-GB" i="1">
                                              <a:latin typeface="Cambria Math" panose="02040503050406030204" pitchFamily="18" charset="0"/>
                                            </a:rPr>
                                          </m:ctrlPr>
                                        </m:dPr>
                                        <m:e>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𝑥</m:t>
                                              </m:r>
                                            </m:num>
                                            <m:den>
                                              <m:r>
                                                <a:rPr lang="en-GB" i="1">
                                                  <a:latin typeface="Cambria Math" panose="02040503050406030204" pitchFamily="18" charset="0"/>
                                                </a:rPr>
                                                <m:t>𝛽</m:t>
                                              </m:r>
                                              <m:r>
                                                <a:rPr lang="en-GB" i="1">
                                                  <a:latin typeface="Cambria Math" panose="02040503050406030204" pitchFamily="18" charset="0"/>
                                                </a:rPr>
                                                <m:t> </m:t>
                                              </m:r>
                                            </m:den>
                                          </m:f>
                                        </m:e>
                                      </m:d>
                                    </m:e>
                                  </m:func>
                                </m:num>
                                <m:den>
                                  <m:r>
                                    <a:rPr lang="en-GB" i="1">
                                      <a:latin typeface="Cambria Math" panose="02040503050406030204" pitchFamily="18" charset="0"/>
                                    </a:rPr>
                                    <m:t>𝛽</m:t>
                                  </m:r>
                                  <m:r>
                                    <m:rPr>
                                      <m:sty m:val="p"/>
                                    </m:rPr>
                                    <a:rPr lang="en-GB">
                                      <a:latin typeface="Cambria Math" panose="02040503050406030204" pitchFamily="18" charset="0"/>
                                    </a:rPr>
                                    <m:t>Γ</m:t>
                                  </m:r>
                                  <m:r>
                                    <a:rPr lang="en-GB" i="1">
                                      <a:latin typeface="Cambria Math" panose="02040503050406030204" pitchFamily="18" charset="0"/>
                                    </a:rPr>
                                    <m:t>(</m:t>
                                  </m:r>
                                  <m:r>
                                    <a:rPr lang="en-GB" i="1">
                                      <a:latin typeface="Cambria Math" panose="02040503050406030204" pitchFamily="18" charset="0"/>
                                    </a:rPr>
                                    <m:t>𝛼</m:t>
                                  </m:r>
                                  <m:r>
                                    <a:rPr lang="en-GB" i="1">
                                      <a:latin typeface="Cambria Math" panose="02040503050406030204" pitchFamily="18" charset="0"/>
                                    </a:rPr>
                                    <m:t>)</m:t>
                                  </m:r>
                                </m:den>
                              </m:f>
                            </m:e>
                          </m:nary>
                        </m:e>
                      </m:nary>
                    </m:oMath>
                  </m:oMathPara>
                </a14:m>
                <a:endParaRPr lang="en-GB" dirty="0"/>
              </a:p>
              <a:p>
                <a:endParaRPr lang="en-GB" dirty="0"/>
              </a:p>
              <a:p>
                <a:r>
                  <a:rPr lang="en-GB" dirty="0"/>
                  <a:t>To convert to sum, take the natural logarithm: </a:t>
                </a:r>
              </a:p>
              <a:p>
                <a:pPr/>
                <a14:m>
                  <m:oMathPara xmlns:m="http://schemas.openxmlformats.org/officeDocument/2006/math">
                    <m:oMathParaPr>
                      <m:jc m:val="centerGroup"/>
                    </m:oMathParaPr>
                    <m:oMath xmlns:m="http://schemas.openxmlformats.org/officeDocument/2006/math">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LMLE</m:t>
                          </m:r>
                        </m:fName>
                        <m:e>
                          <m:r>
                            <a:rPr lang="en-GB" b="0" i="1" smtClean="0">
                              <a:latin typeface="Cambria Math" panose="02040503050406030204" pitchFamily="18" charset="0"/>
                            </a:rPr>
                            <m:t>=</m:t>
                          </m:r>
                          <m:r>
                            <a:rPr lang="en-GB" i="1">
                              <a:latin typeface="Cambria Math" panose="02040503050406030204" pitchFamily="18" charset="0"/>
                            </a:rPr>
                            <m:t>𝑛</m:t>
                          </m:r>
                          <m:d>
                            <m:dPr>
                              <m:begChr m:val="["/>
                              <m:endChr m:val="]"/>
                              <m:ctrlPr>
                                <a:rPr lang="en-GB" i="1">
                                  <a:latin typeface="Cambria Math" panose="02040503050406030204" pitchFamily="18" charset="0"/>
                                </a:rPr>
                              </m:ctrlPr>
                            </m:dPr>
                            <m:e>
                              <m:r>
                                <a:rPr lang="en-GB" b="0" i="1" smtClean="0">
                                  <a:latin typeface="Cambria Math" panose="02040503050406030204" pitchFamily="18" charset="0"/>
                                </a:rPr>
                                <m:t>−</m:t>
                              </m:r>
                              <m:r>
                                <a:rPr lang="en-GB" i="1">
                                  <a:latin typeface="Cambria Math" panose="02040503050406030204" pitchFamily="18" charset="0"/>
                                </a:rPr>
                                <m:t>𝛼</m:t>
                              </m:r>
                              <m:func>
                                <m:funcPr>
                                  <m:ctrlPr>
                                    <a:rPr lang="en-GB" i="1">
                                      <a:latin typeface="Cambria Math" panose="02040503050406030204" pitchFamily="18" charset="0"/>
                                    </a:rPr>
                                  </m:ctrlPr>
                                </m:funcPr>
                                <m:fName>
                                  <m:r>
                                    <m:rPr>
                                      <m:sty m:val="p"/>
                                    </m:rPr>
                                    <a:rPr lang="en-GB">
                                      <a:latin typeface="Cambria Math" panose="02040503050406030204" pitchFamily="18" charset="0"/>
                                    </a:rPr>
                                    <m:t>ln</m:t>
                                  </m:r>
                                </m:fName>
                                <m:e>
                                  <m:r>
                                    <a:rPr lang="en-GB" i="1">
                                      <a:latin typeface="Cambria Math" panose="02040503050406030204" pitchFamily="18" charset="0"/>
                                    </a:rPr>
                                    <m:t>𝛽</m:t>
                                  </m:r>
                                </m:e>
                              </m:func>
                              <m:r>
                                <a:rPr lang="en-GB" b="0" i="1" smtClean="0">
                                  <a:latin typeface="Cambria Math" panose="02040503050406030204" pitchFamily="18" charset="0"/>
                                </a:rPr>
                                <m:t>−</m:t>
                              </m:r>
                              <m:func>
                                <m:funcPr>
                                  <m:ctrlPr>
                                    <a:rPr lang="en-GB" i="1">
                                      <a:latin typeface="Cambria Math" panose="02040503050406030204" pitchFamily="18" charset="0"/>
                                    </a:rPr>
                                  </m:ctrlPr>
                                </m:funcPr>
                                <m:fName>
                                  <m:r>
                                    <m:rPr>
                                      <m:sty m:val="p"/>
                                    </m:rPr>
                                    <a:rPr lang="en-GB">
                                      <a:latin typeface="Cambria Math" panose="02040503050406030204" pitchFamily="18" charset="0"/>
                                    </a:rPr>
                                    <m:t>ln</m:t>
                                  </m:r>
                                </m:fName>
                                <m:e>
                                  <m:r>
                                    <m:rPr>
                                      <m:sty m:val="p"/>
                                    </m:rPr>
                                    <a:rPr lang="en-GB">
                                      <a:latin typeface="Cambria Math" panose="02040503050406030204" pitchFamily="18" charset="0"/>
                                    </a:rPr>
                                    <m:t>Γ</m:t>
                                  </m:r>
                                  <m:d>
                                    <m:dPr>
                                      <m:ctrlPr>
                                        <a:rPr lang="en-GB" i="1">
                                          <a:latin typeface="Cambria Math" panose="02040503050406030204" pitchFamily="18" charset="0"/>
                                        </a:rPr>
                                      </m:ctrlPr>
                                    </m:dPr>
                                    <m:e>
                                      <m:r>
                                        <a:rPr lang="en-GB" i="1">
                                          <a:latin typeface="Cambria Math" panose="02040503050406030204" pitchFamily="18" charset="0"/>
                                        </a:rPr>
                                        <m:t>𝛼</m:t>
                                      </m:r>
                                    </m:e>
                                  </m:d>
                                  <m:r>
                                    <a:rPr lang="en-GB" b="0" i="1" smtClean="0">
                                      <a:latin typeface="Cambria Math" panose="02040503050406030204" pitchFamily="18" charset="0"/>
                                    </a:rPr>
                                    <m:t>+</m:t>
                                  </m:r>
                                  <m:d>
                                    <m:dPr>
                                      <m:ctrlPr>
                                        <a:rPr lang="en-GB" i="1">
                                          <a:latin typeface="Cambria Math" panose="02040503050406030204" pitchFamily="18" charset="0"/>
                                        </a:rPr>
                                      </m:ctrlPr>
                                    </m:dPr>
                                    <m:e>
                                      <m:r>
                                        <a:rPr lang="en-GB" i="1">
                                          <a:latin typeface="Cambria Math" panose="02040503050406030204" pitchFamily="18" charset="0"/>
                                        </a:rPr>
                                        <m:t>𝛼</m:t>
                                      </m:r>
                                      <m:r>
                                        <a:rPr lang="en-GB" i="1">
                                          <a:latin typeface="Cambria Math" panose="02040503050406030204" pitchFamily="18" charset="0"/>
                                        </a:rPr>
                                        <m:t>−1</m:t>
                                      </m:r>
                                    </m:e>
                                  </m:d>
                                </m:e>
                              </m:func>
                              <m:acc>
                                <m:accPr>
                                  <m:chr m:val="̅"/>
                                  <m:ctrlPr>
                                    <a:rPr lang="en-GB" b="0" i="1" smtClean="0">
                                      <a:latin typeface="Cambria Math" panose="02040503050406030204" pitchFamily="18" charset="0"/>
                                    </a:rPr>
                                  </m:ctrlPr>
                                </m:accPr>
                                <m:e>
                                  <m:func>
                                    <m:funcPr>
                                      <m:ctrlPr>
                                        <a:rPr lang="en-GB" i="1">
                                          <a:latin typeface="Cambria Math" panose="02040503050406030204" pitchFamily="18" charset="0"/>
                                        </a:rPr>
                                      </m:ctrlPr>
                                    </m:funcPr>
                                    <m:fName>
                                      <m:r>
                                        <m:rPr>
                                          <m:sty m:val="p"/>
                                        </m:rPr>
                                        <a:rPr lang="en-GB">
                                          <a:latin typeface="Cambria Math" panose="02040503050406030204" pitchFamily="18" charset="0"/>
                                        </a:rPr>
                                        <m:t>ln</m:t>
                                      </m:r>
                                    </m:fName>
                                    <m:e>
                                      <m:r>
                                        <a:rPr lang="en-GB" i="1">
                                          <a:latin typeface="Cambria Math" panose="02040503050406030204" pitchFamily="18" charset="0"/>
                                        </a:rPr>
                                        <m:t>𝑥</m:t>
                                      </m:r>
                                    </m:e>
                                  </m:func>
                                </m:e>
                              </m:acc>
                              <m:r>
                                <a:rPr lang="en-GB" i="1">
                                  <a:latin typeface="Cambria Math" panose="02040503050406030204" pitchFamily="18" charset="0"/>
                                </a:rPr>
                                <m:t>−</m:t>
                              </m:r>
                              <m:f>
                                <m:fPr>
                                  <m:ctrlPr>
                                    <a:rPr lang="en-GB" i="1">
                                      <a:latin typeface="Cambria Math" panose="02040503050406030204" pitchFamily="18" charset="0"/>
                                    </a:rPr>
                                  </m:ctrlPr>
                                </m:fPr>
                                <m:num>
                                  <m:acc>
                                    <m:accPr>
                                      <m:chr m:val="̅"/>
                                      <m:ctrlPr>
                                        <a:rPr lang="en-GB" i="1">
                                          <a:latin typeface="Cambria Math" panose="02040503050406030204" pitchFamily="18" charset="0"/>
                                        </a:rPr>
                                      </m:ctrlPr>
                                    </m:accPr>
                                    <m:e>
                                      <m:r>
                                        <a:rPr lang="en-GB" i="1">
                                          <a:latin typeface="Cambria Math" panose="02040503050406030204" pitchFamily="18" charset="0"/>
                                        </a:rPr>
                                        <m:t>𝑥</m:t>
                                      </m:r>
                                    </m:e>
                                  </m:acc>
                                </m:num>
                                <m:den>
                                  <m:r>
                                    <a:rPr lang="en-GB" i="1">
                                      <a:latin typeface="Cambria Math" panose="02040503050406030204" pitchFamily="18" charset="0"/>
                                    </a:rPr>
                                    <m:t>𝛽</m:t>
                                  </m:r>
                                </m:den>
                              </m:f>
                            </m:e>
                          </m:d>
                        </m:e>
                      </m:func>
                    </m:oMath>
                  </m:oMathPara>
                </a14:m>
                <a:endParaRPr lang="en-GB" dirty="0"/>
              </a:p>
              <a:p>
                <a:endParaRPr lang="en-GB" dirty="0"/>
              </a:p>
              <a:p>
                <a:r>
                  <a:rPr lang="en-GB" dirty="0"/>
                  <a:t>It turns out that the maximum of MLE occurs when </a:t>
                </a:r>
                <a14:m>
                  <m:oMath xmlns:m="http://schemas.openxmlformats.org/officeDocument/2006/math">
                    <m:r>
                      <a:rPr lang="en-GB" b="0" i="1" smtClean="0">
                        <a:latin typeface="Cambria Math" panose="02040503050406030204" pitchFamily="18" charset="0"/>
                      </a:rPr>
                      <m:t>𝛽</m:t>
                    </m:r>
                    <m:r>
                      <a:rPr lang="en-GB" b="0" i="1" smtClean="0">
                        <a:latin typeface="Cambria Math" panose="02040503050406030204" pitchFamily="18" charset="0"/>
                      </a:rPr>
                      <m:t>=</m:t>
                    </m:r>
                    <m:f>
                      <m:fPr>
                        <m:ctrlPr>
                          <a:rPr lang="en-GB" b="0" i="1" smtClean="0">
                            <a:latin typeface="Cambria Math" panose="02040503050406030204" pitchFamily="18" charset="0"/>
                          </a:rPr>
                        </m:ctrlPr>
                      </m:fPr>
                      <m:num>
                        <m:acc>
                          <m:accPr>
                            <m:chr m:val="̅"/>
                            <m:ctrlPr>
                              <a:rPr lang="en-GB" i="1">
                                <a:latin typeface="Cambria Math" panose="02040503050406030204" pitchFamily="18" charset="0"/>
                              </a:rPr>
                            </m:ctrlPr>
                          </m:accPr>
                          <m:e>
                            <m:r>
                              <a:rPr lang="en-GB" i="1">
                                <a:latin typeface="Cambria Math" panose="02040503050406030204" pitchFamily="18" charset="0"/>
                              </a:rPr>
                              <m:t>𝑥</m:t>
                            </m:r>
                          </m:e>
                        </m:acc>
                      </m:num>
                      <m:den>
                        <m:r>
                          <a:rPr lang="en-GB" b="0" i="1" smtClean="0">
                            <a:latin typeface="Cambria Math" panose="02040503050406030204" pitchFamily="18" charset="0"/>
                          </a:rPr>
                          <m:t>𝛼</m:t>
                        </m:r>
                      </m:den>
                    </m:f>
                  </m:oMath>
                </a14:m>
                <a:r>
                  <a:rPr lang="en-GB" dirty="0"/>
                  <a:t>, with </a:t>
                </a:r>
                <a14:m>
                  <m:oMath xmlns:m="http://schemas.openxmlformats.org/officeDocument/2006/math">
                    <m:acc>
                      <m:accPr>
                        <m:chr m:val="̅"/>
                        <m:ctrlPr>
                          <a:rPr lang="en-GB" i="1">
                            <a:latin typeface="Cambria Math" panose="02040503050406030204" pitchFamily="18" charset="0"/>
                          </a:rPr>
                        </m:ctrlPr>
                      </m:accPr>
                      <m:e>
                        <m:r>
                          <a:rPr lang="en-GB" i="1" smtClean="0">
                            <a:latin typeface="Cambria Math" panose="02040503050406030204" pitchFamily="18" charset="0"/>
                          </a:rPr>
                          <m:t>𝑥</m:t>
                        </m:r>
                      </m:e>
                    </m:acc>
                  </m:oMath>
                </a14:m>
                <a:r>
                  <a:rPr lang="en-GB" dirty="0"/>
                  <a:t> being the mean of x.</a:t>
                </a:r>
              </a:p>
            </p:txBody>
          </p:sp>
        </mc:Choice>
        <mc:Fallback>
          <p:sp>
            <p:nvSpPr>
              <p:cNvPr id="3" name="Content Placeholder 2">
                <a:extLst>
                  <a:ext uri="{FF2B5EF4-FFF2-40B4-BE49-F238E27FC236}">
                    <a16:creationId xmlns:a16="http://schemas.microsoft.com/office/drawing/2014/main" id="{D9C8EA17-A2AF-456B-9C4E-5C07BE2CC409}"/>
                  </a:ext>
                </a:extLst>
              </p:cNvPr>
              <p:cNvSpPr>
                <a:spLocks noGrp="1" noRot="1" noChangeAspect="1" noMove="1" noResize="1" noEditPoints="1" noAdjustHandles="1" noChangeArrowheads="1" noChangeShapeType="1" noTextEdit="1"/>
              </p:cNvSpPr>
              <p:nvPr>
                <p:ph idx="1"/>
              </p:nvPr>
            </p:nvSpPr>
            <p:spPr>
              <a:blipFill>
                <a:blip r:embed="rId2"/>
                <a:stretch>
                  <a:fillRect l="-466" t="-220"/>
                </a:stretch>
              </a:blipFill>
            </p:spPr>
            <p:txBody>
              <a:bodyPr/>
              <a:lstStyle/>
              <a:p>
                <a:r>
                  <a:rPr lang="en-GB">
                    <a:noFill/>
                  </a:rPr>
                  <a:t> </a:t>
                </a:r>
              </a:p>
            </p:txBody>
          </p:sp>
        </mc:Fallback>
      </mc:AlternateContent>
    </p:spTree>
    <p:extLst>
      <p:ext uri="{BB962C8B-B14F-4D97-AF65-F5344CB8AC3E}">
        <p14:creationId xmlns:p14="http://schemas.microsoft.com/office/powerpoint/2010/main" val="1342666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9A2C8-421B-415F-B456-F54E17473277}"/>
              </a:ext>
            </a:extLst>
          </p:cNvPr>
          <p:cNvSpPr>
            <a:spLocks noGrp="1"/>
          </p:cNvSpPr>
          <p:nvPr>
            <p:ph type="title"/>
          </p:nvPr>
        </p:nvSpPr>
        <p:spPr/>
        <p:txBody>
          <a:bodyPr/>
          <a:lstStyle/>
          <a:p>
            <a:r>
              <a:rPr lang="en-GB" dirty="0"/>
              <a:t>Calculate SPI yourself!</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9C8EA17-A2AF-456B-9C4E-5C07BE2CC409}"/>
                  </a:ext>
                </a:extLst>
              </p:cNvPr>
              <p:cNvSpPr>
                <a:spLocks noGrp="1"/>
              </p:cNvSpPr>
              <p:nvPr>
                <p:ph idx="1"/>
              </p:nvPr>
            </p:nvSpPr>
            <p:spPr/>
            <p:txBody>
              <a:bodyPr/>
              <a:lstStyle/>
              <a:p>
                <a:r>
                  <a:rPr lang="en-GB" dirty="0"/>
                  <a:t>Substitute </a:t>
                </a:r>
                <a14:m>
                  <m:oMath xmlns:m="http://schemas.openxmlformats.org/officeDocument/2006/math">
                    <m:r>
                      <a:rPr lang="en-GB" i="1">
                        <a:latin typeface="Cambria Math" panose="02040503050406030204" pitchFamily="18" charset="0"/>
                      </a:rPr>
                      <m:t>𝛽</m:t>
                    </m:r>
                    <m:r>
                      <a:rPr lang="en-GB" i="1">
                        <a:latin typeface="Cambria Math" panose="02040503050406030204" pitchFamily="18" charset="0"/>
                      </a:rPr>
                      <m:t>=</m:t>
                    </m:r>
                    <m:f>
                      <m:fPr>
                        <m:ctrlPr>
                          <a:rPr lang="en-GB" i="1">
                            <a:latin typeface="Cambria Math" panose="02040503050406030204" pitchFamily="18" charset="0"/>
                          </a:rPr>
                        </m:ctrlPr>
                      </m:fPr>
                      <m:num>
                        <m:acc>
                          <m:accPr>
                            <m:chr m:val="̅"/>
                            <m:ctrlPr>
                              <a:rPr lang="en-GB" i="1">
                                <a:latin typeface="Cambria Math" panose="02040503050406030204" pitchFamily="18" charset="0"/>
                              </a:rPr>
                            </m:ctrlPr>
                          </m:accPr>
                          <m:e>
                            <m:r>
                              <a:rPr lang="en-GB" i="1">
                                <a:latin typeface="Cambria Math" panose="02040503050406030204" pitchFamily="18" charset="0"/>
                              </a:rPr>
                              <m:t>𝑥</m:t>
                            </m:r>
                          </m:e>
                        </m:acc>
                      </m:num>
                      <m:den>
                        <m:r>
                          <a:rPr lang="en-GB" i="1">
                            <a:latin typeface="Cambria Math" panose="02040503050406030204" pitchFamily="18" charset="0"/>
                          </a:rPr>
                          <m:t>𝛼</m:t>
                        </m:r>
                      </m:den>
                    </m:f>
                  </m:oMath>
                </a14:m>
                <a:r>
                  <a:rPr lang="en-GB" dirty="0"/>
                  <a:t>,  in </a:t>
                </a:r>
              </a:p>
              <a:p>
                <a:pPr/>
                <a14:m>
                  <m:oMathPara xmlns:m="http://schemas.openxmlformats.org/officeDocument/2006/math">
                    <m:oMathParaPr>
                      <m:jc m:val="centerGroup"/>
                    </m:oMathParaPr>
                    <m:oMath xmlns:m="http://schemas.openxmlformats.org/officeDocument/2006/math">
                      <m:func>
                        <m:funcPr>
                          <m:ctrlPr>
                            <a:rPr lang="en-GB" i="1">
                              <a:latin typeface="Cambria Math" panose="02040503050406030204" pitchFamily="18" charset="0"/>
                            </a:rPr>
                          </m:ctrlPr>
                        </m:funcPr>
                        <m:fName>
                          <m:r>
                            <m:rPr>
                              <m:sty m:val="p"/>
                            </m:rPr>
                            <a:rPr lang="en-GB">
                              <a:latin typeface="Cambria Math" panose="02040503050406030204" pitchFamily="18" charset="0"/>
                            </a:rPr>
                            <m:t>LMLE</m:t>
                          </m:r>
                        </m:fName>
                        <m:e>
                          <m:r>
                            <a:rPr lang="en-GB" i="1">
                              <a:latin typeface="Cambria Math" panose="02040503050406030204" pitchFamily="18" charset="0"/>
                            </a:rPr>
                            <m:t>=</m:t>
                          </m:r>
                          <m:r>
                            <a:rPr lang="en-GB" i="1">
                              <a:latin typeface="Cambria Math" panose="02040503050406030204" pitchFamily="18" charset="0"/>
                            </a:rPr>
                            <m:t>𝑛</m:t>
                          </m:r>
                          <m:d>
                            <m:dPr>
                              <m:begChr m:val="["/>
                              <m:endChr m:val="]"/>
                              <m:ctrlPr>
                                <a:rPr lang="en-GB" i="1">
                                  <a:latin typeface="Cambria Math" panose="02040503050406030204" pitchFamily="18" charset="0"/>
                                </a:rPr>
                              </m:ctrlPr>
                            </m:dPr>
                            <m:e>
                              <m:r>
                                <a:rPr lang="en-GB" i="1">
                                  <a:latin typeface="Cambria Math" panose="02040503050406030204" pitchFamily="18" charset="0"/>
                                </a:rPr>
                                <m:t>−</m:t>
                              </m:r>
                              <m:r>
                                <a:rPr lang="en-GB" i="1">
                                  <a:latin typeface="Cambria Math" panose="02040503050406030204" pitchFamily="18" charset="0"/>
                                </a:rPr>
                                <m:t>𝛼</m:t>
                              </m:r>
                              <m:func>
                                <m:funcPr>
                                  <m:ctrlPr>
                                    <a:rPr lang="en-GB" i="1">
                                      <a:latin typeface="Cambria Math" panose="02040503050406030204" pitchFamily="18" charset="0"/>
                                    </a:rPr>
                                  </m:ctrlPr>
                                </m:funcPr>
                                <m:fName>
                                  <m:r>
                                    <m:rPr>
                                      <m:sty m:val="p"/>
                                    </m:rPr>
                                    <a:rPr lang="en-GB">
                                      <a:latin typeface="Cambria Math" panose="02040503050406030204" pitchFamily="18" charset="0"/>
                                    </a:rPr>
                                    <m:t>ln</m:t>
                                  </m:r>
                                </m:fName>
                                <m:e>
                                  <m:r>
                                    <a:rPr lang="en-GB" i="1">
                                      <a:latin typeface="Cambria Math" panose="02040503050406030204" pitchFamily="18" charset="0"/>
                                    </a:rPr>
                                    <m:t>𝛽</m:t>
                                  </m:r>
                                </m:e>
                              </m:func>
                              <m:r>
                                <a:rPr lang="en-GB" i="1">
                                  <a:latin typeface="Cambria Math" panose="02040503050406030204" pitchFamily="18" charset="0"/>
                                </a:rPr>
                                <m:t>−</m:t>
                              </m:r>
                              <m:func>
                                <m:funcPr>
                                  <m:ctrlPr>
                                    <a:rPr lang="en-GB" i="1">
                                      <a:latin typeface="Cambria Math" panose="02040503050406030204" pitchFamily="18" charset="0"/>
                                    </a:rPr>
                                  </m:ctrlPr>
                                </m:funcPr>
                                <m:fName>
                                  <m:r>
                                    <m:rPr>
                                      <m:sty m:val="p"/>
                                    </m:rPr>
                                    <a:rPr lang="en-GB">
                                      <a:latin typeface="Cambria Math" panose="02040503050406030204" pitchFamily="18" charset="0"/>
                                    </a:rPr>
                                    <m:t>ln</m:t>
                                  </m:r>
                                </m:fName>
                                <m:e>
                                  <m:r>
                                    <m:rPr>
                                      <m:sty m:val="p"/>
                                    </m:rPr>
                                    <a:rPr lang="en-GB">
                                      <a:latin typeface="Cambria Math" panose="02040503050406030204" pitchFamily="18" charset="0"/>
                                    </a:rPr>
                                    <m:t>Γ</m:t>
                                  </m:r>
                                  <m:d>
                                    <m:dPr>
                                      <m:ctrlPr>
                                        <a:rPr lang="en-GB" i="1">
                                          <a:latin typeface="Cambria Math" panose="02040503050406030204" pitchFamily="18" charset="0"/>
                                        </a:rPr>
                                      </m:ctrlPr>
                                    </m:dPr>
                                    <m:e>
                                      <m:r>
                                        <a:rPr lang="en-GB" i="1">
                                          <a:latin typeface="Cambria Math" panose="02040503050406030204" pitchFamily="18" charset="0"/>
                                        </a:rPr>
                                        <m:t>𝛼</m:t>
                                      </m:r>
                                    </m:e>
                                  </m:d>
                                  <m:r>
                                    <a:rPr lang="en-GB" i="1">
                                      <a:latin typeface="Cambria Math" panose="02040503050406030204" pitchFamily="18" charset="0"/>
                                    </a:rPr>
                                    <m:t>+</m:t>
                                  </m:r>
                                  <m:d>
                                    <m:dPr>
                                      <m:ctrlPr>
                                        <a:rPr lang="en-GB" i="1">
                                          <a:latin typeface="Cambria Math" panose="02040503050406030204" pitchFamily="18" charset="0"/>
                                        </a:rPr>
                                      </m:ctrlPr>
                                    </m:dPr>
                                    <m:e>
                                      <m:r>
                                        <a:rPr lang="en-GB" i="1">
                                          <a:latin typeface="Cambria Math" panose="02040503050406030204" pitchFamily="18" charset="0"/>
                                        </a:rPr>
                                        <m:t>𝛼</m:t>
                                      </m:r>
                                      <m:r>
                                        <a:rPr lang="en-GB" i="1">
                                          <a:latin typeface="Cambria Math" panose="02040503050406030204" pitchFamily="18" charset="0"/>
                                        </a:rPr>
                                        <m:t>−1</m:t>
                                      </m:r>
                                    </m:e>
                                  </m:d>
                                </m:e>
                              </m:func>
                              <m:acc>
                                <m:accPr>
                                  <m:chr m:val="̅"/>
                                  <m:ctrlPr>
                                    <a:rPr lang="en-GB" i="1">
                                      <a:latin typeface="Cambria Math" panose="02040503050406030204" pitchFamily="18" charset="0"/>
                                    </a:rPr>
                                  </m:ctrlPr>
                                </m:accPr>
                                <m:e>
                                  <m:func>
                                    <m:funcPr>
                                      <m:ctrlPr>
                                        <a:rPr lang="en-GB" i="1">
                                          <a:latin typeface="Cambria Math" panose="02040503050406030204" pitchFamily="18" charset="0"/>
                                        </a:rPr>
                                      </m:ctrlPr>
                                    </m:funcPr>
                                    <m:fName>
                                      <m:r>
                                        <m:rPr>
                                          <m:sty m:val="p"/>
                                        </m:rPr>
                                        <a:rPr lang="en-GB">
                                          <a:latin typeface="Cambria Math" panose="02040503050406030204" pitchFamily="18" charset="0"/>
                                        </a:rPr>
                                        <m:t>ln</m:t>
                                      </m:r>
                                    </m:fName>
                                    <m:e>
                                      <m:r>
                                        <a:rPr lang="en-GB" i="1">
                                          <a:latin typeface="Cambria Math" panose="02040503050406030204" pitchFamily="18" charset="0"/>
                                        </a:rPr>
                                        <m:t>𝑥</m:t>
                                      </m:r>
                                    </m:e>
                                  </m:func>
                                </m:e>
                              </m:acc>
                              <m:r>
                                <a:rPr lang="en-GB" i="1">
                                  <a:latin typeface="Cambria Math" panose="02040503050406030204" pitchFamily="18" charset="0"/>
                                </a:rPr>
                                <m:t>−</m:t>
                              </m:r>
                              <m:f>
                                <m:fPr>
                                  <m:ctrlPr>
                                    <a:rPr lang="en-GB" i="1">
                                      <a:latin typeface="Cambria Math" panose="02040503050406030204" pitchFamily="18" charset="0"/>
                                    </a:rPr>
                                  </m:ctrlPr>
                                </m:fPr>
                                <m:num>
                                  <m:acc>
                                    <m:accPr>
                                      <m:chr m:val="̅"/>
                                      <m:ctrlPr>
                                        <a:rPr lang="en-GB" i="1">
                                          <a:latin typeface="Cambria Math" panose="02040503050406030204" pitchFamily="18" charset="0"/>
                                        </a:rPr>
                                      </m:ctrlPr>
                                    </m:accPr>
                                    <m:e>
                                      <m:r>
                                        <a:rPr lang="en-GB" i="1">
                                          <a:latin typeface="Cambria Math" panose="02040503050406030204" pitchFamily="18" charset="0"/>
                                        </a:rPr>
                                        <m:t>𝑥</m:t>
                                      </m:r>
                                    </m:e>
                                  </m:acc>
                                </m:num>
                                <m:den>
                                  <m:r>
                                    <a:rPr lang="en-GB" i="1">
                                      <a:latin typeface="Cambria Math" panose="02040503050406030204" pitchFamily="18" charset="0"/>
                                    </a:rPr>
                                    <m:t>𝛽</m:t>
                                  </m:r>
                                </m:den>
                              </m:f>
                            </m:e>
                          </m:d>
                        </m:e>
                      </m:func>
                      <m:r>
                        <a:rPr lang="en-GB" i="1">
                          <a:latin typeface="Cambria Math" panose="02040503050406030204" pitchFamily="18" charset="0"/>
                        </a:rPr>
                        <m:t> </m:t>
                      </m:r>
                    </m:oMath>
                  </m:oMathPara>
                </a14:m>
                <a:endParaRPr lang="en-GB" dirty="0"/>
              </a:p>
              <a:p>
                <a:r>
                  <a:rPr lang="en-GB" dirty="0"/>
                  <a:t>a</a:t>
                </a:r>
                <a:r>
                  <a:rPr lang="en-GB"/>
                  <a:t>nd </a:t>
                </a:r>
                <a:r>
                  <a:rPr lang="en-GB" dirty="0"/>
                  <a:t>solve for </a:t>
                </a:r>
                <a14:m>
                  <m:oMath xmlns:m="http://schemas.openxmlformats.org/officeDocument/2006/math">
                    <m:r>
                      <a:rPr lang="en-GB" i="1">
                        <a:latin typeface="Cambria Math" panose="02040503050406030204" pitchFamily="18" charset="0"/>
                      </a:rPr>
                      <m:t>𝛽</m:t>
                    </m:r>
                    <m:r>
                      <a:rPr lang="en-GB" i="1">
                        <a:latin typeface="Cambria Math" panose="02040503050406030204" pitchFamily="18" charset="0"/>
                      </a:rPr>
                      <m:t> </m:t>
                    </m:r>
                  </m:oMath>
                </a14:m>
                <a:r>
                  <a:rPr lang="en-GB" dirty="0"/>
                  <a:t> or use the iteration.</a:t>
                </a:r>
              </a:p>
              <a:p>
                <a:endParaRPr lang="en-GB" dirty="0"/>
              </a:p>
              <a:p>
                <a:r>
                  <a:rPr lang="en-GB" dirty="0"/>
                  <a:t>Convert the Gamma PDF to CDF. </a:t>
                </a:r>
              </a:p>
            </p:txBody>
          </p:sp>
        </mc:Choice>
        <mc:Fallback>
          <p:sp>
            <p:nvSpPr>
              <p:cNvPr id="3" name="Content Placeholder 2">
                <a:extLst>
                  <a:ext uri="{FF2B5EF4-FFF2-40B4-BE49-F238E27FC236}">
                    <a16:creationId xmlns:a16="http://schemas.microsoft.com/office/drawing/2014/main" id="{D9C8EA17-A2AF-456B-9C4E-5C07BE2CC409}"/>
                  </a:ext>
                </a:extLst>
              </p:cNvPr>
              <p:cNvSpPr>
                <a:spLocks noGrp="1" noRot="1" noChangeAspect="1" noMove="1" noResize="1" noEditPoints="1" noAdjustHandles="1" noChangeArrowheads="1" noChangeShapeType="1" noTextEdit="1"/>
              </p:cNvSpPr>
              <p:nvPr>
                <p:ph idx="1"/>
              </p:nvPr>
            </p:nvSpPr>
            <p:spPr>
              <a:blipFill>
                <a:blip r:embed="rId2"/>
                <a:stretch>
                  <a:fillRect l="-466"/>
                </a:stretch>
              </a:blipFill>
            </p:spPr>
            <p:txBody>
              <a:bodyPr/>
              <a:lstStyle/>
              <a:p>
                <a:r>
                  <a:rPr lang="en-GB">
                    <a:noFill/>
                  </a:rPr>
                  <a:t> </a:t>
                </a:r>
              </a:p>
            </p:txBody>
          </p:sp>
        </mc:Fallback>
      </mc:AlternateContent>
    </p:spTree>
    <p:extLst>
      <p:ext uri="{BB962C8B-B14F-4D97-AF65-F5344CB8AC3E}">
        <p14:creationId xmlns:p14="http://schemas.microsoft.com/office/powerpoint/2010/main" val="636369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67124-E9B3-46E7-B0AD-01E5F9336B74}"/>
              </a:ext>
            </a:extLst>
          </p:cNvPr>
          <p:cNvSpPr>
            <a:spLocks noGrp="1"/>
          </p:cNvSpPr>
          <p:nvPr>
            <p:ph type="title"/>
          </p:nvPr>
        </p:nvSpPr>
        <p:spPr/>
        <p:txBody>
          <a:bodyPr/>
          <a:lstStyle/>
          <a:p>
            <a:r>
              <a:rPr lang="en-GB" b="1" dirty="0">
                <a:solidFill>
                  <a:schemeClr val="tx2"/>
                </a:solidFill>
              </a:rPr>
              <a:t>Indicators vs Indices</a:t>
            </a:r>
            <a:endParaRPr lang="en-GB" dirty="0"/>
          </a:p>
        </p:txBody>
      </p:sp>
      <p:sp>
        <p:nvSpPr>
          <p:cNvPr id="3" name="Content Placeholder 2">
            <a:extLst>
              <a:ext uri="{FF2B5EF4-FFF2-40B4-BE49-F238E27FC236}">
                <a16:creationId xmlns:a16="http://schemas.microsoft.com/office/drawing/2014/main" id="{4A84A72D-E7C2-42BD-BE49-EAC648D1A412}"/>
              </a:ext>
            </a:extLst>
          </p:cNvPr>
          <p:cNvSpPr>
            <a:spLocks noGrp="1"/>
          </p:cNvSpPr>
          <p:nvPr>
            <p:ph idx="1"/>
          </p:nvPr>
        </p:nvSpPr>
        <p:spPr>
          <a:xfrm>
            <a:off x="218262" y="883106"/>
            <a:ext cx="7025376" cy="5545677"/>
          </a:xfrm>
        </p:spPr>
        <p:txBody>
          <a:bodyPr/>
          <a:lstStyle/>
          <a:p>
            <a:endParaRPr lang="en-GB" b="1" dirty="0">
              <a:solidFill>
                <a:schemeClr val="tx2"/>
              </a:solidFill>
            </a:endParaRPr>
          </a:p>
          <a:p>
            <a:r>
              <a:rPr lang="en-GB" b="1" dirty="0">
                <a:solidFill>
                  <a:schemeClr val="tx2"/>
                </a:solidFill>
              </a:rPr>
              <a:t>Indicators</a:t>
            </a:r>
            <a:r>
              <a:rPr lang="en-GB" dirty="0"/>
              <a:t> are variables or parameters used to describe drought conditions. Examples include precipitation, temperature, streamflow, groundwater and reservoir levels, soil moisture and</a:t>
            </a:r>
          </a:p>
          <a:p>
            <a:r>
              <a:rPr lang="en-GB" dirty="0"/>
              <a:t>snowpack.</a:t>
            </a:r>
          </a:p>
          <a:p>
            <a:endParaRPr lang="en-GB" dirty="0"/>
          </a:p>
          <a:p>
            <a:r>
              <a:rPr lang="en-GB" b="1" dirty="0">
                <a:solidFill>
                  <a:schemeClr val="tx2"/>
                </a:solidFill>
              </a:rPr>
              <a:t>Indices</a:t>
            </a:r>
            <a:r>
              <a:rPr lang="en-GB" dirty="0"/>
              <a:t> are typically computed numerical representations of drought severity, assessed using climatic or hydrometeorological inputs including the indicators listed above. Indices are, thus, technically indicators as well but can simplify complex relationships and provide quantitative assessment of the severity, location, timing and duration of drought.</a:t>
            </a:r>
          </a:p>
          <a:p>
            <a:endParaRPr lang="en-GB" dirty="0"/>
          </a:p>
        </p:txBody>
      </p:sp>
      <p:graphicFrame>
        <p:nvGraphicFramePr>
          <p:cNvPr id="6" name="Diagram 5">
            <a:extLst>
              <a:ext uri="{FF2B5EF4-FFF2-40B4-BE49-F238E27FC236}">
                <a16:creationId xmlns:a16="http://schemas.microsoft.com/office/drawing/2014/main" id="{549F8F99-52C4-4101-B09D-D2888948CF7A}"/>
              </a:ext>
            </a:extLst>
          </p:cNvPr>
          <p:cNvGraphicFramePr/>
          <p:nvPr>
            <p:extLst>
              <p:ext uri="{D42A27DB-BD31-4B8C-83A1-F6EECF244321}">
                <p14:modId xmlns:p14="http://schemas.microsoft.com/office/powerpoint/2010/main" val="3274942198"/>
              </p:ext>
            </p:extLst>
          </p:nvPr>
        </p:nvGraphicFramePr>
        <p:xfrm>
          <a:off x="8706678" y="1439185"/>
          <a:ext cx="3045350" cy="2965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Arrow: Up 6">
            <a:extLst>
              <a:ext uri="{FF2B5EF4-FFF2-40B4-BE49-F238E27FC236}">
                <a16:creationId xmlns:a16="http://schemas.microsoft.com/office/drawing/2014/main" id="{269321F5-6F6E-451D-9F9D-DDD5385D6AB8}"/>
              </a:ext>
            </a:extLst>
          </p:cNvPr>
          <p:cNvSpPr/>
          <p:nvPr/>
        </p:nvSpPr>
        <p:spPr>
          <a:xfrm>
            <a:off x="8098403" y="1685676"/>
            <a:ext cx="675861" cy="2719346"/>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dirty="0">
                <a:solidFill>
                  <a:schemeClr val="tx2"/>
                </a:solidFill>
              </a:rPr>
              <a:t>Increasing data concentration </a:t>
            </a:r>
          </a:p>
        </p:txBody>
      </p:sp>
      <p:sp>
        <p:nvSpPr>
          <p:cNvPr id="8" name="TextBox 7">
            <a:extLst>
              <a:ext uri="{FF2B5EF4-FFF2-40B4-BE49-F238E27FC236}">
                <a16:creationId xmlns:a16="http://schemas.microsoft.com/office/drawing/2014/main" id="{DE271C55-B339-46EC-AAD9-FC0AA4D1D15E}"/>
              </a:ext>
            </a:extLst>
          </p:cNvPr>
          <p:cNvSpPr txBox="1"/>
          <p:nvPr/>
        </p:nvSpPr>
        <p:spPr>
          <a:xfrm>
            <a:off x="9313471" y="4488902"/>
            <a:ext cx="2023607" cy="430887"/>
          </a:xfrm>
          <a:prstGeom prst="rect">
            <a:avLst/>
          </a:prstGeom>
          <a:noFill/>
        </p:spPr>
        <p:txBody>
          <a:bodyPr wrap="square" rtlCol="0">
            <a:spAutoFit/>
          </a:bodyPr>
          <a:lstStyle/>
          <a:p>
            <a:r>
              <a:rPr lang="en-GB" sz="1100" dirty="0"/>
              <a:t>After Braat, in Kuik and Verhruggen  1991</a:t>
            </a:r>
          </a:p>
        </p:txBody>
      </p:sp>
    </p:spTree>
    <p:extLst>
      <p:ext uri="{BB962C8B-B14F-4D97-AF65-F5344CB8AC3E}">
        <p14:creationId xmlns:p14="http://schemas.microsoft.com/office/powerpoint/2010/main" val="1891311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09A99-C859-4E9E-8376-3ECEB205ED38}"/>
              </a:ext>
            </a:extLst>
          </p:cNvPr>
          <p:cNvSpPr>
            <a:spLocks noGrp="1"/>
          </p:cNvSpPr>
          <p:nvPr>
            <p:ph type="title"/>
          </p:nvPr>
        </p:nvSpPr>
        <p:spPr/>
        <p:txBody>
          <a:bodyPr/>
          <a:lstStyle/>
          <a:p>
            <a:r>
              <a:rPr lang="en-GB" dirty="0"/>
              <a:t>Characteristics of a drought event </a:t>
            </a:r>
          </a:p>
        </p:txBody>
      </p:sp>
      <p:sp>
        <p:nvSpPr>
          <p:cNvPr id="3" name="Content Placeholder 2">
            <a:extLst>
              <a:ext uri="{FF2B5EF4-FFF2-40B4-BE49-F238E27FC236}">
                <a16:creationId xmlns:a16="http://schemas.microsoft.com/office/drawing/2014/main" id="{9C698895-EC7D-4863-8671-BF4FACB4E3AF}"/>
              </a:ext>
            </a:extLst>
          </p:cNvPr>
          <p:cNvSpPr>
            <a:spLocks noGrp="1"/>
          </p:cNvSpPr>
          <p:nvPr>
            <p:ph idx="1"/>
          </p:nvPr>
        </p:nvSpPr>
        <p:spPr>
          <a:xfrm>
            <a:off x="218262" y="883106"/>
            <a:ext cx="7303672" cy="5545677"/>
          </a:xfrm>
        </p:spPr>
        <p:txBody>
          <a:bodyPr/>
          <a:lstStyle/>
          <a:p>
            <a:r>
              <a:rPr lang="en-GB" b="1" dirty="0">
                <a:solidFill>
                  <a:schemeClr val="tx2"/>
                </a:solidFill>
              </a:rPr>
              <a:t>Severity</a:t>
            </a:r>
            <a:r>
              <a:rPr lang="en-GB" dirty="0"/>
              <a:t> refers to the departure from normal of an index. A threshold for severity may be set to determine when a drought has begun, when it ends and the geographic area affected. </a:t>
            </a:r>
          </a:p>
          <a:p>
            <a:endParaRPr lang="en-GB" dirty="0"/>
          </a:p>
          <a:p>
            <a:r>
              <a:rPr lang="en-GB" b="1" dirty="0">
                <a:solidFill>
                  <a:schemeClr val="tx2"/>
                </a:solidFill>
              </a:rPr>
              <a:t>Timing and duration </a:t>
            </a:r>
            <a:r>
              <a:rPr lang="en-GB" dirty="0"/>
              <a:t>are determined by the approximate dates of onset and cessation. </a:t>
            </a:r>
          </a:p>
          <a:p>
            <a:endParaRPr lang="en-GB" dirty="0"/>
          </a:p>
          <a:p>
            <a:r>
              <a:rPr lang="en-GB" b="1" dirty="0">
                <a:solidFill>
                  <a:schemeClr val="tx2"/>
                </a:solidFill>
              </a:rPr>
              <a:t>Impact</a:t>
            </a:r>
            <a:r>
              <a:rPr lang="en-GB" dirty="0"/>
              <a:t> A short, relatively low severity, intra-season drought, if it occurs during the moisture sensitive period of a stable crop, can have a more devastating impact on crop yield than a longer, more severe drought occurring at a less critical time during the agricultural cycle.</a:t>
            </a:r>
          </a:p>
          <a:p>
            <a:endParaRPr lang="en-GB" dirty="0"/>
          </a:p>
          <a:p>
            <a:r>
              <a:rPr lang="en-GB" dirty="0"/>
              <a:t>Thus, drought indices – in combination with additional information on exposed assets and their vulnerability characteristics – are essential for tracking and anticipating drought-related impacts and outcomes.</a:t>
            </a:r>
          </a:p>
          <a:p>
            <a:endParaRPr lang="en-GB" dirty="0"/>
          </a:p>
        </p:txBody>
      </p:sp>
      <p:pic>
        <p:nvPicPr>
          <p:cNvPr id="4" name="Picture 3" descr="A picture containing sky, outdoor, rock, cloudy&#10;&#10;Description automatically generated">
            <a:extLst>
              <a:ext uri="{FF2B5EF4-FFF2-40B4-BE49-F238E27FC236}">
                <a16:creationId xmlns:a16="http://schemas.microsoft.com/office/drawing/2014/main" id="{563B45CF-645C-4A95-AB28-DEA6E6A31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373" y="1256306"/>
            <a:ext cx="4639586" cy="4639586"/>
          </a:xfrm>
          <a:prstGeom prst="rect">
            <a:avLst/>
          </a:prstGeom>
        </p:spPr>
      </p:pic>
    </p:spTree>
    <p:extLst>
      <p:ext uri="{BB962C8B-B14F-4D97-AF65-F5344CB8AC3E}">
        <p14:creationId xmlns:p14="http://schemas.microsoft.com/office/powerpoint/2010/main" val="4017139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70E51-C223-42CE-B010-F15DC196BEF6}"/>
              </a:ext>
            </a:extLst>
          </p:cNvPr>
          <p:cNvSpPr>
            <a:spLocks noGrp="1"/>
          </p:cNvSpPr>
          <p:nvPr>
            <p:ph type="title"/>
          </p:nvPr>
        </p:nvSpPr>
        <p:spPr/>
        <p:txBody>
          <a:bodyPr/>
          <a:lstStyle/>
          <a:p>
            <a:r>
              <a:rPr lang="en-GB" dirty="0"/>
              <a:t>No one-size-fits-all</a:t>
            </a:r>
          </a:p>
        </p:txBody>
      </p:sp>
      <p:sp>
        <p:nvSpPr>
          <p:cNvPr id="3" name="Content Placeholder 2">
            <a:extLst>
              <a:ext uri="{FF2B5EF4-FFF2-40B4-BE49-F238E27FC236}">
                <a16:creationId xmlns:a16="http://schemas.microsoft.com/office/drawing/2014/main" id="{6D14B2F5-2C5C-4030-AFEA-7C10E5F603C9}"/>
              </a:ext>
            </a:extLst>
          </p:cNvPr>
          <p:cNvSpPr>
            <a:spLocks noGrp="1"/>
          </p:cNvSpPr>
          <p:nvPr>
            <p:ph idx="1"/>
          </p:nvPr>
        </p:nvSpPr>
        <p:spPr>
          <a:xfrm>
            <a:off x="218262" y="883106"/>
            <a:ext cx="8456577" cy="5545677"/>
          </a:xfrm>
        </p:spPr>
        <p:txBody>
          <a:bodyPr/>
          <a:lstStyle/>
          <a:p>
            <a:r>
              <a:rPr lang="en-GB" dirty="0"/>
              <a:t>There is no single indicator or index that can account for and be applied to all types of droughts, climate regimes and sectors affected by droughts. </a:t>
            </a:r>
          </a:p>
          <a:p>
            <a:endParaRPr lang="en-GB" dirty="0"/>
          </a:p>
          <a:p>
            <a:r>
              <a:rPr lang="en-GB" dirty="0"/>
              <a:t>Many factors feed in to determine which indicator or index is the best to use for a particular need or application: </a:t>
            </a:r>
          </a:p>
          <a:p>
            <a:pPr>
              <a:buFont typeface="Arial" panose="020B0604020202020204" pitchFamily="34" charset="0"/>
              <a:buChar char="•"/>
            </a:pPr>
            <a:r>
              <a:rPr lang="en-GB" dirty="0"/>
              <a:t>Timely detection </a:t>
            </a:r>
          </a:p>
          <a:p>
            <a:pPr>
              <a:buFont typeface="Arial" panose="020B0604020202020204" pitchFamily="34" charset="0"/>
              <a:buChar char="•"/>
            </a:pPr>
            <a:r>
              <a:rPr lang="en-GB" dirty="0"/>
              <a:t>Sensitive to drought, severity, onset and termination?</a:t>
            </a:r>
          </a:p>
          <a:p>
            <a:pPr>
              <a:buFont typeface="Arial" panose="020B0604020202020204" pitchFamily="34" charset="0"/>
              <a:buChar char="•"/>
            </a:pPr>
            <a:r>
              <a:rPr lang="en-GB" dirty="0"/>
              <a:t>Reflective of the impacts occurring on the ground</a:t>
            </a:r>
          </a:p>
          <a:p>
            <a:pPr>
              <a:buFont typeface="Arial" panose="020B0604020202020204" pitchFamily="34" charset="0"/>
              <a:buChar char="•"/>
            </a:pPr>
            <a:r>
              <a:rPr lang="en-GB" dirty="0"/>
              <a:t>Consistency</a:t>
            </a:r>
          </a:p>
          <a:p>
            <a:pPr>
              <a:buFont typeface="Arial" panose="020B0604020202020204" pitchFamily="34" charset="0"/>
              <a:buChar char="•"/>
            </a:pPr>
            <a:r>
              <a:rPr lang="en-GB" dirty="0"/>
              <a:t>Spatial &amp; temporal representativeness</a:t>
            </a:r>
          </a:p>
          <a:p>
            <a:pPr>
              <a:buFont typeface="Arial" panose="020B0604020202020204" pitchFamily="34" charset="0"/>
              <a:buChar char="•"/>
            </a:pPr>
            <a:r>
              <a:rPr lang="en-GB" dirty="0"/>
              <a:t>Feasibility to calculate and establish long-term data record </a:t>
            </a:r>
          </a:p>
        </p:txBody>
      </p:sp>
      <p:grpSp>
        <p:nvGrpSpPr>
          <p:cNvPr id="9" name="Group 8">
            <a:extLst>
              <a:ext uri="{FF2B5EF4-FFF2-40B4-BE49-F238E27FC236}">
                <a16:creationId xmlns:a16="http://schemas.microsoft.com/office/drawing/2014/main" id="{96E29A59-7AEF-4A76-9F65-D84DA84E5B48}"/>
              </a:ext>
            </a:extLst>
          </p:cNvPr>
          <p:cNvGrpSpPr/>
          <p:nvPr/>
        </p:nvGrpSpPr>
        <p:grpSpPr>
          <a:xfrm>
            <a:off x="7903597" y="2600078"/>
            <a:ext cx="4070141" cy="2599397"/>
            <a:chOff x="8671249" y="1798187"/>
            <a:chExt cx="3314768" cy="2206199"/>
          </a:xfrm>
        </p:grpSpPr>
        <p:pic>
          <p:nvPicPr>
            <p:cNvPr id="4" name="Picture 3">
              <a:extLst>
                <a:ext uri="{FF2B5EF4-FFF2-40B4-BE49-F238E27FC236}">
                  <a16:creationId xmlns:a16="http://schemas.microsoft.com/office/drawing/2014/main" id="{692DDA5D-69AC-4BD5-8D5C-B3AAB96C8C08}"/>
                </a:ext>
              </a:extLst>
            </p:cNvPr>
            <p:cNvPicPr>
              <a:picLocks noChangeAspect="1"/>
            </p:cNvPicPr>
            <p:nvPr/>
          </p:nvPicPr>
          <p:blipFill>
            <a:blip r:embed="rId2"/>
            <a:stretch>
              <a:fillRect/>
            </a:stretch>
          </p:blipFill>
          <p:spPr>
            <a:xfrm>
              <a:off x="8689165" y="1798187"/>
              <a:ext cx="3294805" cy="2206199"/>
            </a:xfrm>
            <a:prstGeom prst="rect">
              <a:avLst/>
            </a:prstGeom>
          </p:spPr>
        </p:pic>
        <p:sp>
          <p:nvSpPr>
            <p:cNvPr id="6" name="TextBox 5">
              <a:extLst>
                <a:ext uri="{FF2B5EF4-FFF2-40B4-BE49-F238E27FC236}">
                  <a16:creationId xmlns:a16="http://schemas.microsoft.com/office/drawing/2014/main" id="{7250FA81-DC85-46E7-8A08-6A2108581B51}"/>
                </a:ext>
              </a:extLst>
            </p:cNvPr>
            <p:cNvSpPr txBox="1"/>
            <p:nvPr/>
          </p:nvSpPr>
          <p:spPr>
            <a:xfrm>
              <a:off x="8671249" y="3789355"/>
              <a:ext cx="3314768" cy="208976"/>
            </a:xfrm>
            <a:prstGeom prst="rect">
              <a:avLst/>
            </a:prstGeom>
            <a:noFill/>
          </p:spPr>
          <p:txBody>
            <a:bodyPr wrap="square">
              <a:spAutoFit/>
            </a:bodyPr>
            <a:lstStyle/>
            <a:p>
              <a:pPr algn="r"/>
              <a:r>
                <a:rPr lang="en-GB" sz="1000" dirty="0">
                  <a:solidFill>
                    <a:schemeClr val="bg1"/>
                  </a:solidFill>
                </a:rPr>
                <a:t>Cees Wouda,  Licensed with CC BY-NC-ND 2.0. </a:t>
              </a:r>
            </a:p>
          </p:txBody>
        </p:sp>
      </p:grpSp>
    </p:spTree>
    <p:extLst>
      <p:ext uri="{BB962C8B-B14F-4D97-AF65-F5344CB8AC3E}">
        <p14:creationId xmlns:p14="http://schemas.microsoft.com/office/powerpoint/2010/main" val="3512497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32CBC-C596-4F99-AC60-E41830AEF124}"/>
              </a:ext>
            </a:extLst>
          </p:cNvPr>
          <p:cNvSpPr>
            <a:spLocks noGrp="1"/>
          </p:cNvSpPr>
          <p:nvPr>
            <p:ph type="title"/>
          </p:nvPr>
        </p:nvSpPr>
        <p:spPr/>
        <p:txBody>
          <a:bodyPr/>
          <a:lstStyle/>
          <a:p>
            <a:r>
              <a:rPr lang="en-GB" dirty="0"/>
              <a:t>How trustworthy satellite-based indicators are?</a:t>
            </a:r>
          </a:p>
        </p:txBody>
      </p:sp>
      <p:sp>
        <p:nvSpPr>
          <p:cNvPr id="3" name="Content Placeholder 2">
            <a:extLst>
              <a:ext uri="{FF2B5EF4-FFF2-40B4-BE49-F238E27FC236}">
                <a16:creationId xmlns:a16="http://schemas.microsoft.com/office/drawing/2014/main" id="{A1F4632A-B26A-47F5-B14A-0452AF2CEBCD}"/>
              </a:ext>
            </a:extLst>
          </p:cNvPr>
          <p:cNvSpPr>
            <a:spLocks noGrp="1"/>
          </p:cNvSpPr>
          <p:nvPr>
            <p:ph idx="1"/>
          </p:nvPr>
        </p:nvSpPr>
        <p:spPr>
          <a:xfrm>
            <a:off x="218262" y="883106"/>
            <a:ext cx="4548291" cy="5545677"/>
          </a:xfrm>
        </p:spPr>
        <p:txBody>
          <a:bodyPr/>
          <a:lstStyle/>
          <a:p>
            <a:r>
              <a:rPr lang="en-GB" dirty="0"/>
              <a:t>The action to check the accuracy (quantifying the uncertainty) of “hydrological” variables as derived form satellite is called validation.</a:t>
            </a:r>
          </a:p>
          <a:p>
            <a:endParaRPr lang="en-GB" dirty="0"/>
          </a:p>
          <a:p>
            <a:r>
              <a:rPr lang="en-GB" dirty="0"/>
              <a:t>For example, satellite derived soil moisture values are compared against in-situ  measurements. </a:t>
            </a:r>
          </a:p>
          <a:p>
            <a:r>
              <a:rPr lang="en-GB" dirty="0"/>
              <a:t>The results of this comparison is expressed by uncertainty. </a:t>
            </a:r>
          </a:p>
          <a:p>
            <a:endParaRPr lang="en-GB" dirty="0"/>
          </a:p>
          <a:p>
            <a:r>
              <a:rPr lang="en-GB" dirty="0"/>
              <a:t>Small values of uncertainty indicate high accuracy (the indicator is trustworthy) and large values indicate low accuracy.</a:t>
            </a:r>
          </a:p>
        </p:txBody>
      </p:sp>
      <p:pic>
        <p:nvPicPr>
          <p:cNvPr id="4" name="Picture 3">
            <a:extLst>
              <a:ext uri="{FF2B5EF4-FFF2-40B4-BE49-F238E27FC236}">
                <a16:creationId xmlns:a16="http://schemas.microsoft.com/office/drawing/2014/main" id="{DBE82F14-D2D8-4AD4-8BE3-E83EB01BFA39}"/>
              </a:ext>
            </a:extLst>
          </p:cNvPr>
          <p:cNvPicPr>
            <a:picLocks noChangeAspect="1"/>
          </p:cNvPicPr>
          <p:nvPr/>
        </p:nvPicPr>
        <p:blipFill rotWithShape="1">
          <a:blip r:embed="rId2"/>
          <a:srcRect l="4751"/>
          <a:stretch/>
        </p:blipFill>
        <p:spPr>
          <a:xfrm>
            <a:off x="5184843" y="831401"/>
            <a:ext cx="6788895" cy="5316535"/>
          </a:xfrm>
          <a:prstGeom prst="rect">
            <a:avLst/>
          </a:prstGeom>
        </p:spPr>
      </p:pic>
      <p:sp>
        <p:nvSpPr>
          <p:cNvPr id="6" name="TextBox 5">
            <a:extLst>
              <a:ext uri="{FF2B5EF4-FFF2-40B4-BE49-F238E27FC236}">
                <a16:creationId xmlns:a16="http://schemas.microsoft.com/office/drawing/2014/main" id="{7BBA468E-FCC3-4F93-98E0-5C493A64C16B}"/>
              </a:ext>
            </a:extLst>
          </p:cNvPr>
          <p:cNvSpPr txBox="1"/>
          <p:nvPr/>
        </p:nvSpPr>
        <p:spPr>
          <a:xfrm>
            <a:off x="5272392" y="5967118"/>
            <a:ext cx="6701346" cy="461665"/>
          </a:xfrm>
          <a:prstGeom prst="rect">
            <a:avLst/>
          </a:prstGeom>
          <a:noFill/>
        </p:spPr>
        <p:txBody>
          <a:bodyPr wrap="square">
            <a:spAutoFit/>
          </a:bodyPr>
          <a:lstStyle/>
          <a:p>
            <a:r>
              <a:rPr lang="en-GB" sz="1200" dirty="0"/>
              <a:t>Tau Omega model, Mo et al. (1982)</a:t>
            </a:r>
          </a:p>
          <a:p>
            <a:r>
              <a:rPr lang="en-GB" sz="1200" dirty="0"/>
              <a:t>Sketched  by R. van der Velde, ITC, University of Twente, the Netherlands   </a:t>
            </a:r>
          </a:p>
        </p:txBody>
      </p:sp>
    </p:spTree>
    <p:extLst>
      <p:ext uri="{BB962C8B-B14F-4D97-AF65-F5344CB8AC3E}">
        <p14:creationId xmlns:p14="http://schemas.microsoft.com/office/powerpoint/2010/main" val="2044793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2D8F4-9648-4E93-8094-B62996B9F6AF}"/>
              </a:ext>
            </a:extLst>
          </p:cNvPr>
          <p:cNvSpPr>
            <a:spLocks noGrp="1"/>
          </p:cNvSpPr>
          <p:nvPr>
            <p:ph type="title"/>
          </p:nvPr>
        </p:nvSpPr>
        <p:spPr/>
        <p:txBody>
          <a:bodyPr/>
          <a:lstStyle/>
          <a:p>
            <a:r>
              <a:rPr lang="en-GB" dirty="0"/>
              <a:t>Error vs uncertainty </a:t>
            </a:r>
          </a:p>
        </p:txBody>
      </p:sp>
      <p:sp>
        <p:nvSpPr>
          <p:cNvPr id="3" name="Content Placeholder 2">
            <a:extLst>
              <a:ext uri="{FF2B5EF4-FFF2-40B4-BE49-F238E27FC236}">
                <a16:creationId xmlns:a16="http://schemas.microsoft.com/office/drawing/2014/main" id="{7DEB33A1-844A-4A77-83D3-84E1AAF7232C}"/>
              </a:ext>
            </a:extLst>
          </p:cNvPr>
          <p:cNvSpPr>
            <a:spLocks noGrp="1"/>
          </p:cNvSpPr>
          <p:nvPr>
            <p:ph idx="1"/>
          </p:nvPr>
        </p:nvSpPr>
        <p:spPr/>
        <p:txBody>
          <a:bodyPr/>
          <a:lstStyle/>
          <a:p>
            <a:endParaRPr lang="en-US" b="1" dirty="0"/>
          </a:p>
          <a:p>
            <a:r>
              <a:rPr lang="en-US" b="1" dirty="0"/>
              <a:t>Error</a:t>
            </a:r>
            <a:r>
              <a:rPr lang="en-US" dirty="0"/>
              <a:t> is the difference between observation and the true value. It measures how close a measured value is to the true value (accuracy). As true values are by nature indeterminate (GUM: B.2.3, note 2), error cannot be determined and discussed meaningfully.</a:t>
            </a:r>
          </a:p>
          <a:p>
            <a:endParaRPr lang="en-US" dirty="0"/>
          </a:p>
          <a:p>
            <a:r>
              <a:rPr lang="en-US" b="1" dirty="0"/>
              <a:t>Uncertainty</a:t>
            </a:r>
            <a:r>
              <a:rPr lang="en-US" dirty="0"/>
              <a:t> of a measured value is an interval around that value such that any repetition of the measurement will produce a new result that lies within this interval. </a:t>
            </a:r>
          </a:p>
          <a:p>
            <a:endParaRPr lang="en-US" dirty="0"/>
          </a:p>
          <a:p>
            <a:r>
              <a:rPr lang="en-US" b="1" dirty="0"/>
              <a:t>Precision</a:t>
            </a:r>
            <a:r>
              <a:rPr lang="en-US" dirty="0"/>
              <a:t> measures how closely two or more measurements agree with other.  </a:t>
            </a:r>
          </a:p>
          <a:p>
            <a:endParaRPr lang="en-GB" dirty="0"/>
          </a:p>
        </p:txBody>
      </p:sp>
      <p:sp>
        <p:nvSpPr>
          <p:cNvPr id="4" name="TextBox 3">
            <a:extLst>
              <a:ext uri="{FF2B5EF4-FFF2-40B4-BE49-F238E27FC236}">
                <a16:creationId xmlns:a16="http://schemas.microsoft.com/office/drawing/2014/main" id="{8156D1AC-E5DB-4A83-8310-62F57E7D8B95}"/>
              </a:ext>
            </a:extLst>
          </p:cNvPr>
          <p:cNvSpPr txBox="1"/>
          <p:nvPr/>
        </p:nvSpPr>
        <p:spPr>
          <a:xfrm>
            <a:off x="218262" y="5231860"/>
            <a:ext cx="10766871" cy="461665"/>
          </a:xfrm>
          <a:prstGeom prst="rect">
            <a:avLst/>
          </a:prstGeom>
          <a:solidFill>
            <a:srgbClr val="FFFF00"/>
          </a:solidFill>
        </p:spPr>
        <p:txBody>
          <a:bodyPr wrap="square" rtlCol="0">
            <a:spAutoFit/>
          </a:bodyPr>
          <a:lstStyle/>
          <a:p>
            <a:r>
              <a:rPr lang="en-US" b="1" dirty="0"/>
              <a:t>Error (unknown) leads to uncertainty (can be quantified)</a:t>
            </a:r>
          </a:p>
        </p:txBody>
      </p:sp>
    </p:spTree>
    <p:extLst>
      <p:ext uri="{BB962C8B-B14F-4D97-AF65-F5344CB8AC3E}">
        <p14:creationId xmlns:p14="http://schemas.microsoft.com/office/powerpoint/2010/main" val="356225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A355D-8B2E-43E4-B3D6-8C6A05480FBB}"/>
              </a:ext>
            </a:extLst>
          </p:cNvPr>
          <p:cNvSpPr>
            <a:spLocks noGrp="1"/>
          </p:cNvSpPr>
          <p:nvPr>
            <p:ph type="title"/>
          </p:nvPr>
        </p:nvSpPr>
        <p:spPr/>
        <p:txBody>
          <a:bodyPr/>
          <a:lstStyle/>
          <a:p>
            <a:r>
              <a:rPr lang="en-GB" dirty="0"/>
              <a:t>Types of uncertainty </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9F25E07-BB9C-4B2D-A694-6ED8E1E262AA}"/>
                  </a:ext>
                </a:extLst>
              </p:cNvPr>
              <p:cNvSpPr>
                <a:spLocks noGrp="1"/>
              </p:cNvSpPr>
              <p:nvPr>
                <p:ph idx="1"/>
              </p:nvPr>
            </p:nvSpPr>
            <p:spPr>
              <a:xfrm>
                <a:off x="218262" y="883106"/>
                <a:ext cx="7135849" cy="5545677"/>
              </a:xfrm>
            </p:spPr>
            <p:txBody>
              <a:bodyPr/>
              <a:lstStyle/>
              <a:p>
                <a:r>
                  <a:rPr lang="en-GB" dirty="0"/>
                  <a:t>Uncertainty arises from random effects and from imperfect correction of the result for systematic effects and, therefore, has two types:</a:t>
                </a:r>
              </a:p>
              <a:p>
                <a:r>
                  <a:rPr lang="en-GB" dirty="0"/>
                  <a:t>Random and systematic uncertainty </a:t>
                </a:r>
              </a:p>
              <a:p>
                <a:endParaRPr lang="en-GB" dirty="0"/>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𝑜𝑏𝑠</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𝑟𝑒𝑎𝑙</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𝑟𝑎𝑛𝑑</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𝑠𝑦𝑠</m:t>
                          </m:r>
                        </m:sub>
                      </m:sSub>
                    </m:oMath>
                  </m:oMathPara>
                </a14:m>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𝑟𝑒𝑎𝑙</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𝑚𝑜𝑑𝑒𝑙</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𝜀</m:t>
                          </m:r>
                        </m:e>
                        <m:sub>
                          <m:r>
                            <a:rPr lang="en-US" b="0" i="1" smtClean="0">
                              <a:latin typeface="Cambria Math" panose="02040503050406030204" pitchFamily="18" charset="0"/>
                            </a:rPr>
                            <m:t>𝑚𝑜𝑑𝑒𝑙</m:t>
                          </m:r>
                          <m:r>
                            <a:rPr lang="en-US" b="0" i="1" smtClean="0">
                              <a:latin typeface="Cambria Math" panose="02040503050406030204" pitchFamily="18" charset="0"/>
                            </a:rPr>
                            <m:t> </m:t>
                          </m:r>
                        </m:sub>
                      </m:sSub>
                    </m:oMath>
                  </m:oMathPara>
                </a14:m>
                <a:endParaRPr lang="en-GB" dirty="0"/>
              </a:p>
              <a:p>
                <a:pPr marL="0" indent="0">
                  <a:buNone/>
                </a:pPr>
                <a:endParaRPr lang="en-GB" dirty="0"/>
              </a:p>
              <a:p>
                <a:r>
                  <a:rPr lang="en-GB" b="1" dirty="0"/>
                  <a:t>Random</a:t>
                </a:r>
                <a:r>
                  <a:rPr lang="en-GB" dirty="0"/>
                  <a:t>: unpredicted variation or residuals from corrections;</a:t>
                </a:r>
              </a:p>
              <a:p>
                <a:endParaRPr lang="en-GB" dirty="0"/>
              </a:p>
              <a:p>
                <a:r>
                  <a:rPr lang="en-GB" b="1" dirty="0"/>
                  <a:t>Systematic</a:t>
                </a:r>
                <a:r>
                  <a:rPr lang="en-GB" dirty="0"/>
                  <a:t>: caused by systematic effects, e.g., degradation of the sensor, bias in the model, </a:t>
                </a:r>
                <a:r>
                  <a:rPr lang="en-GB" i="1" dirty="0"/>
                  <a:t>etc</a:t>
                </a:r>
                <a:r>
                  <a:rPr lang="en-GB" dirty="0"/>
                  <a:t>. </a:t>
                </a:r>
              </a:p>
              <a:p>
                <a:endParaRPr lang="en-GB" dirty="0"/>
              </a:p>
              <a:p>
                <a:r>
                  <a:rPr lang="en-GB" dirty="0"/>
                  <a:t>Both could be independent or dependent on the frequency.</a:t>
                </a:r>
              </a:p>
              <a:p>
                <a:endParaRPr lang="en-GB" dirty="0"/>
              </a:p>
            </p:txBody>
          </p:sp>
        </mc:Choice>
        <mc:Fallback>
          <p:sp>
            <p:nvSpPr>
              <p:cNvPr id="3" name="Content Placeholder 2">
                <a:extLst>
                  <a:ext uri="{FF2B5EF4-FFF2-40B4-BE49-F238E27FC236}">
                    <a16:creationId xmlns:a16="http://schemas.microsoft.com/office/drawing/2014/main" id="{29F25E07-BB9C-4B2D-A694-6ED8E1E262AA}"/>
                  </a:ext>
                </a:extLst>
              </p:cNvPr>
              <p:cNvSpPr>
                <a:spLocks noGrp="1" noRot="1" noChangeAspect="1" noMove="1" noResize="1" noEditPoints="1" noAdjustHandles="1" noChangeArrowheads="1" noChangeShapeType="1" noTextEdit="1"/>
              </p:cNvSpPr>
              <p:nvPr>
                <p:ph idx="1"/>
              </p:nvPr>
            </p:nvSpPr>
            <p:spPr>
              <a:xfrm>
                <a:off x="218262" y="883106"/>
                <a:ext cx="7135849" cy="5545677"/>
              </a:xfrm>
              <a:blipFill>
                <a:blip r:embed="rId2"/>
                <a:stretch>
                  <a:fillRect l="-769" t="-220" r="-513"/>
                </a:stretch>
              </a:blipFill>
            </p:spPr>
            <p:txBody>
              <a:bodyPr/>
              <a:lstStyle/>
              <a:p>
                <a:r>
                  <a:rPr lang="en-GB">
                    <a:noFill/>
                  </a:rPr>
                  <a:t> </a:t>
                </a:r>
              </a:p>
            </p:txBody>
          </p:sp>
        </mc:Fallback>
      </mc:AlternateContent>
      <p:pic>
        <p:nvPicPr>
          <p:cNvPr id="8" name="Picture 7">
            <a:extLst>
              <a:ext uri="{FF2B5EF4-FFF2-40B4-BE49-F238E27FC236}">
                <a16:creationId xmlns:a16="http://schemas.microsoft.com/office/drawing/2014/main" id="{2F9C44B4-F659-47C8-A9B0-CA031BD324E7}"/>
              </a:ext>
            </a:extLst>
          </p:cNvPr>
          <p:cNvPicPr>
            <a:picLocks noChangeAspect="1"/>
          </p:cNvPicPr>
          <p:nvPr/>
        </p:nvPicPr>
        <p:blipFill>
          <a:blip r:embed="rId3"/>
          <a:stretch>
            <a:fillRect/>
          </a:stretch>
        </p:blipFill>
        <p:spPr>
          <a:xfrm>
            <a:off x="7449363" y="1047750"/>
            <a:ext cx="4524375" cy="4762500"/>
          </a:xfrm>
          <a:prstGeom prst="rect">
            <a:avLst/>
          </a:prstGeom>
        </p:spPr>
      </p:pic>
      <p:sp>
        <p:nvSpPr>
          <p:cNvPr id="10" name="TextBox 9">
            <a:extLst>
              <a:ext uri="{FF2B5EF4-FFF2-40B4-BE49-F238E27FC236}">
                <a16:creationId xmlns:a16="http://schemas.microsoft.com/office/drawing/2014/main" id="{59ED53B0-28E2-4461-98CB-B18140D99B45}"/>
              </a:ext>
            </a:extLst>
          </p:cNvPr>
          <p:cNvSpPr txBox="1"/>
          <p:nvPr/>
        </p:nvSpPr>
        <p:spPr>
          <a:xfrm>
            <a:off x="7354111" y="5810250"/>
            <a:ext cx="4747098" cy="261610"/>
          </a:xfrm>
          <a:prstGeom prst="rect">
            <a:avLst/>
          </a:prstGeom>
          <a:noFill/>
        </p:spPr>
        <p:txBody>
          <a:bodyPr wrap="square">
            <a:spAutoFit/>
          </a:bodyPr>
          <a:lstStyle/>
          <a:p>
            <a:r>
              <a:rPr lang="en-GB" sz="1100" dirty="0"/>
              <a:t>"Fear Uncertainty Doubt" by </a:t>
            </a:r>
            <a:r>
              <a:rPr lang="en-GB" sz="1100" dirty="0" err="1"/>
              <a:t>psd</a:t>
            </a:r>
            <a:r>
              <a:rPr lang="en-GB" sz="1100" dirty="0"/>
              <a:t> is licensed with CC BY 2.0</a:t>
            </a:r>
          </a:p>
        </p:txBody>
      </p:sp>
    </p:spTree>
    <p:extLst>
      <p:ext uri="{BB962C8B-B14F-4D97-AF65-F5344CB8AC3E}">
        <p14:creationId xmlns:p14="http://schemas.microsoft.com/office/powerpoint/2010/main" val="3916451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A6554-891F-4D69-A632-34B3F0D9C82F}"/>
              </a:ext>
            </a:extLst>
          </p:cNvPr>
          <p:cNvSpPr>
            <a:spLocks noGrp="1"/>
          </p:cNvSpPr>
          <p:nvPr>
            <p:ph type="title"/>
          </p:nvPr>
        </p:nvSpPr>
        <p:spPr/>
        <p:txBody>
          <a:bodyPr/>
          <a:lstStyle/>
          <a:p>
            <a:r>
              <a:rPr lang="en-GB" dirty="0"/>
              <a:t>Sources of uncertainty </a:t>
            </a:r>
          </a:p>
        </p:txBody>
      </p:sp>
      <p:sp>
        <p:nvSpPr>
          <p:cNvPr id="3" name="Content Placeholder 2">
            <a:extLst>
              <a:ext uri="{FF2B5EF4-FFF2-40B4-BE49-F238E27FC236}">
                <a16:creationId xmlns:a16="http://schemas.microsoft.com/office/drawing/2014/main" id="{1EC0B400-453A-43E7-B75A-B9AE7DF34A6F}"/>
              </a:ext>
            </a:extLst>
          </p:cNvPr>
          <p:cNvSpPr>
            <a:spLocks noGrp="1"/>
          </p:cNvSpPr>
          <p:nvPr>
            <p:ph idx="1"/>
          </p:nvPr>
        </p:nvSpPr>
        <p:spPr>
          <a:xfrm>
            <a:off x="218262" y="1527349"/>
            <a:ext cx="7690325" cy="4901434"/>
          </a:xfrm>
        </p:spPr>
        <p:txBody>
          <a:bodyPr/>
          <a:lstStyle/>
          <a:p>
            <a:r>
              <a:rPr lang="en-GB" dirty="0"/>
              <a:t>Every measurement is subject to some uncertainty.</a:t>
            </a:r>
          </a:p>
          <a:p>
            <a:endParaRPr lang="en-GB" dirty="0"/>
          </a:p>
          <a:p>
            <a:r>
              <a:rPr lang="en-GB" dirty="0"/>
              <a:t>A measurement result is only complete if it is accompanied by a statement of the uncertainty in the measurement.</a:t>
            </a:r>
          </a:p>
          <a:p>
            <a:endParaRPr lang="en-GB" dirty="0"/>
          </a:p>
          <a:p>
            <a:r>
              <a:rPr lang="en-GB" dirty="0"/>
              <a:t>For a satellite pixel we have uncertainty from model noise, pre-processing (e.g., atmospheric correction or roughness) and forward model formulation + parameterisation and the inversion scheme</a:t>
            </a:r>
          </a:p>
          <a:p>
            <a:endParaRPr lang="en-GB" dirty="0"/>
          </a:p>
        </p:txBody>
      </p:sp>
      <p:pic>
        <p:nvPicPr>
          <p:cNvPr id="4" name="Picture 3">
            <a:extLst>
              <a:ext uri="{FF2B5EF4-FFF2-40B4-BE49-F238E27FC236}">
                <a16:creationId xmlns:a16="http://schemas.microsoft.com/office/drawing/2014/main" id="{AE0C48FE-7B1A-42BC-B5CF-5EFAEF3E1AF2}"/>
              </a:ext>
            </a:extLst>
          </p:cNvPr>
          <p:cNvPicPr>
            <a:picLocks noChangeAspect="1"/>
          </p:cNvPicPr>
          <p:nvPr/>
        </p:nvPicPr>
        <p:blipFill>
          <a:blip r:embed="rId2"/>
          <a:stretch>
            <a:fillRect/>
          </a:stretch>
        </p:blipFill>
        <p:spPr>
          <a:xfrm>
            <a:off x="8573311" y="1684534"/>
            <a:ext cx="2767824" cy="2749534"/>
          </a:xfrm>
          <a:prstGeom prst="rect">
            <a:avLst/>
          </a:prstGeom>
        </p:spPr>
      </p:pic>
    </p:spTree>
    <p:extLst>
      <p:ext uri="{BB962C8B-B14F-4D97-AF65-F5344CB8AC3E}">
        <p14:creationId xmlns:p14="http://schemas.microsoft.com/office/powerpoint/2010/main" val="1876006418"/>
      </p:ext>
    </p:extLst>
  </p:cSld>
  <p:clrMapOvr>
    <a:masterClrMapping/>
  </p:clrMapOvr>
</p:sld>
</file>

<file path=ppt/theme/theme1.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398B8EA2737947995C227484EA02C8" ma:contentTypeVersion="14" ma:contentTypeDescription="Create a new document." ma:contentTypeScope="" ma:versionID="a322d54142e8c9c55e4f1a48798a5468">
  <xsd:schema xmlns:xsd="http://www.w3.org/2001/XMLSchema" xmlns:xs="http://www.w3.org/2001/XMLSchema" xmlns:p="http://schemas.microsoft.com/office/2006/metadata/properties" xmlns:ns2="80b53ead-ac38-442a-b597-5a0e2e0802cd" xmlns:ns3="5ec1cc48-4270-4222-9ed5-54ce9e59d47b" targetNamespace="http://schemas.microsoft.com/office/2006/metadata/properties" ma:root="true" ma:fieldsID="a4c9ceab5c47f11062cb516d83795f2a" ns2:_="" ns3:_="">
    <xsd:import namespace="80b53ead-ac38-442a-b597-5a0e2e0802cd"/>
    <xsd:import namespace="5ec1cc48-4270-4222-9ed5-54ce9e59d47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b53ead-ac38-442a-b597-5a0e2e0802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ec1cc48-4270-4222-9ed5-54ce9e59d47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E6B6CA-B29A-4136-B332-5FF82698D4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b53ead-ac38-442a-b597-5a0e2e0802cd"/>
    <ds:schemaRef ds:uri="5ec1cc48-4270-4222-9ed5-54ce9e59d4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A0C12B-1382-4212-BEFD-B477C1797AB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231DBEA-65C8-4594-A9E1-79485D1A61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ESA Presentation</Template>
  <TotalTime>0</TotalTime>
  <Words>2341</Words>
  <Application>Microsoft Office PowerPoint</Application>
  <PresentationFormat>Widescreen</PresentationFormat>
  <Paragraphs>400</Paragraphs>
  <Slides>27</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Arial</vt:lpstr>
      <vt:lpstr>Calibri</vt:lpstr>
      <vt:lpstr>Cambria Math</vt:lpstr>
      <vt:lpstr>Verdana</vt:lpstr>
      <vt:lpstr>ESA_Presentation_CLEAR</vt:lpstr>
      <vt:lpstr>ESA_Presentation_CLEAR_BG</vt:lpstr>
      <vt:lpstr>SATELLITE-BASED DROUGHT INDICATORS AND INDICES </vt:lpstr>
      <vt:lpstr>Learning outcomes</vt:lpstr>
      <vt:lpstr>Indicators vs Indices</vt:lpstr>
      <vt:lpstr>Characteristics of a drought event </vt:lpstr>
      <vt:lpstr>No one-size-fits-all</vt:lpstr>
      <vt:lpstr>How trustworthy satellite-based indicators are?</vt:lpstr>
      <vt:lpstr>Error vs uncertainty </vt:lpstr>
      <vt:lpstr>Types of uncertainty </vt:lpstr>
      <vt:lpstr>Sources of uncertainty </vt:lpstr>
      <vt:lpstr>Methods for estimating uncertainty </vt:lpstr>
      <vt:lpstr>Scalar method using Match ups</vt:lpstr>
      <vt:lpstr>Validation with scalar method</vt:lpstr>
      <vt:lpstr>With reliable indicators we can produce good indices </vt:lpstr>
      <vt:lpstr>Meteorological drought indices</vt:lpstr>
      <vt:lpstr>Calculation of SPI</vt:lpstr>
      <vt:lpstr>Meaning of SPI values</vt:lpstr>
      <vt:lpstr>Interpretation of SPI values</vt:lpstr>
      <vt:lpstr>Standardized precipitation and Evaporation Index</vt:lpstr>
      <vt:lpstr>Agriculture drought indices</vt:lpstr>
      <vt:lpstr>Soil moisture deficit index </vt:lpstr>
      <vt:lpstr>Interpretation of SMDI values</vt:lpstr>
      <vt:lpstr>Closure </vt:lpstr>
      <vt:lpstr>Looking for water never ends!</vt:lpstr>
      <vt:lpstr>PowerPoint Presentation</vt:lpstr>
      <vt:lpstr>Calculate SPI yourself!</vt:lpstr>
      <vt:lpstr>Calculate SPI yourself!</vt:lpstr>
      <vt:lpstr>Calculate SPI yourself!</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Name Surname</dc:creator>
  <cp:keywords/>
  <dc:description/>
  <cp:lastModifiedBy>Eirini Politi</cp:lastModifiedBy>
  <cp:revision>1416</cp:revision>
  <cp:lastPrinted>2019-04-05T12:22:34Z</cp:lastPrinted>
  <dcterms:created xsi:type="dcterms:W3CDTF">2015-07-01T15:01:13Z</dcterms:created>
  <dcterms:modified xsi:type="dcterms:W3CDTF">2021-09-14T16:43:46Z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true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2015-06-30T10:00:00Z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ContentTypeId">
    <vt:lpwstr>0x01010050398B8EA2737947995C227484EA02C8</vt:lpwstr>
  </property>
</Properties>
</file>