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</p:sldMasterIdLst>
  <p:notesMasterIdLst>
    <p:notesMasterId r:id="rId21"/>
  </p:notesMasterIdLst>
  <p:sldIdLst>
    <p:sldId id="262" r:id="rId5"/>
    <p:sldId id="265" r:id="rId6"/>
    <p:sldId id="266" r:id="rId7"/>
    <p:sldId id="259" r:id="rId8"/>
    <p:sldId id="267" r:id="rId9"/>
    <p:sldId id="268" r:id="rId10"/>
    <p:sldId id="269" r:id="rId11"/>
    <p:sldId id="260" r:id="rId12"/>
    <p:sldId id="261" r:id="rId13"/>
    <p:sldId id="264" r:id="rId14"/>
    <p:sldId id="279" r:id="rId15"/>
    <p:sldId id="280" r:id="rId16"/>
    <p:sldId id="281" r:id="rId17"/>
    <p:sldId id="282" r:id="rId18"/>
    <p:sldId id="274" r:id="rId19"/>
    <p:sldId id="283" r:id="rId2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ão Paulo Afonso Martins" initials="JPAM" lastIdx="1" clrIdx="0">
    <p:extLst>
      <p:ext uri="{19B8F6BF-5375-455C-9EA6-DF929625EA0E}">
        <p15:presenceInfo xmlns:p15="http://schemas.microsoft.com/office/powerpoint/2012/main" userId="João Paulo Afonso Martins" providerId="None"/>
      </p:ext>
    </p:extLst>
  </p:cmAuthor>
  <p:cmAuthor id="2" name="Emanuel Dutra" initials="ED" lastIdx="1" clrIdx="1">
    <p:extLst>
      <p:ext uri="{19B8F6BF-5375-455C-9EA6-DF929625EA0E}">
        <p15:presenceInfo xmlns:p15="http://schemas.microsoft.com/office/powerpoint/2012/main" userId="ba831cd3b8ee9c0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8157EE-6142-430E-8B43-34CDDF1AFFEE}" v="95" dt="2020-05-10T20:04:03.6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45" d="100"/>
          <a:sy n="45" d="100"/>
        </p:scale>
        <p:origin x="34" y="9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02E0A-B280-4572-B15B-357063B929EC}" type="datetimeFigureOut">
              <a:rPr lang="pt-PT" smtClean="0"/>
              <a:t>22/06/2020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61079-31DB-4874-92F3-1C7A8B0C69F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57562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29638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28121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17725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08220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00194C"/>
                </a:solidFill>
              </a:defRPr>
            </a:lvl1pPr>
          </a:lstStyle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0153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Clique para editar o estilo do subtítulo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2941882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293993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94C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42790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31123" y="181638"/>
            <a:ext cx="10515600" cy="491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8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331123" y="1102417"/>
            <a:ext cx="11639204" cy="517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9227127" y="64854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313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2"/>
          <p:cNvCxnSpPr/>
          <p:nvPr userDrawn="1"/>
        </p:nvCxnSpPr>
        <p:spPr>
          <a:xfrm>
            <a:off x="35496" y="838200"/>
            <a:ext cx="4463480" cy="0"/>
          </a:xfrm>
          <a:prstGeom prst="line">
            <a:avLst/>
          </a:prstGeom>
          <a:ln w="50800">
            <a:solidFill>
              <a:srgbClr val="E46C0A"/>
            </a:solidFill>
          </a:ln>
          <a:effectLst>
            <a:softEdge rad="12700"/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7"/>
          <p:cNvCxnSpPr/>
          <p:nvPr userDrawn="1"/>
        </p:nvCxnSpPr>
        <p:spPr>
          <a:xfrm>
            <a:off x="6534992" y="6453336"/>
            <a:ext cx="5508104" cy="0"/>
          </a:xfrm>
          <a:prstGeom prst="line">
            <a:avLst/>
          </a:prstGeom>
          <a:ln w="57150">
            <a:solidFill>
              <a:srgbClr val="001746"/>
            </a:solidFill>
          </a:ln>
          <a:effectLst>
            <a:softEdge rad="12700"/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2"/>
          <p:cNvCxnSpPr>
            <a:cxnSpLocks/>
          </p:cNvCxnSpPr>
          <p:nvPr userDrawn="1"/>
        </p:nvCxnSpPr>
        <p:spPr>
          <a:xfrm>
            <a:off x="35496" y="764704"/>
            <a:ext cx="5508000" cy="0"/>
          </a:xfrm>
          <a:prstGeom prst="line">
            <a:avLst/>
          </a:prstGeom>
          <a:ln w="50800">
            <a:solidFill>
              <a:srgbClr val="E46C0A"/>
            </a:solidFill>
          </a:ln>
          <a:effectLst>
            <a:softEdge rad="12700"/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6" name="Imagem 13">
            <a:extLst>
              <a:ext uri="{FF2B5EF4-FFF2-40B4-BE49-F238E27FC236}">
                <a16:creationId xmlns:a16="http://schemas.microsoft.com/office/drawing/2014/main" id="{CA5C8CB3-5E7D-43C4-9CF2-12FBC74685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91" y="61845"/>
            <a:ext cx="1761213" cy="77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8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emanuel.dutra@ipma.p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rs1121257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1487" y="1735851"/>
            <a:ext cx="11409026" cy="1333851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</a:rPr>
              <a:t>Evaluation of LST in EC-EARTH3-Veg climate model (&amp;ECMWF model):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 Use of LSA-SAF and role of vegetation</a:t>
            </a:r>
            <a:endParaRPr lang="en-US" sz="4000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0510" y="3788298"/>
            <a:ext cx="10530980" cy="1655762"/>
          </a:xfrm>
        </p:spPr>
        <p:txBody>
          <a:bodyPr/>
          <a:lstStyle/>
          <a:p>
            <a:r>
              <a:rPr lang="pt-PT" dirty="0"/>
              <a:t>Emanuel Dutra (</a:t>
            </a:r>
            <a:r>
              <a:rPr lang="pt-PT" dirty="0">
                <a:hlinkClick r:id="rId2"/>
              </a:rPr>
              <a:t>emanuel.dutra@ipma.pt</a:t>
            </a:r>
            <a:r>
              <a:rPr lang="pt-PT" dirty="0"/>
              <a:t>, IPMA, IDL)</a:t>
            </a:r>
          </a:p>
          <a:p>
            <a:pPr lvl="0" algn="l">
              <a:spcBef>
                <a:spcPts val="0"/>
              </a:spcBef>
              <a:buClr>
                <a:schemeClr val="dk1"/>
              </a:buClr>
              <a:buSzPts val="2400"/>
            </a:pPr>
            <a:endParaRPr lang="en-US" sz="1800" dirty="0">
              <a:solidFill>
                <a:schemeClr val="tx1"/>
              </a:solidFill>
            </a:endParaRPr>
          </a:p>
          <a:p>
            <a:pPr lvl="0" algn="l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1800" dirty="0">
                <a:solidFill>
                  <a:schemeClr val="tx1"/>
                </a:solidFill>
              </a:rPr>
              <a:t>Thanks: </a:t>
            </a:r>
          </a:p>
          <a:p>
            <a:pPr lvl="0" algn="l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1800" dirty="0">
                <a:solidFill>
                  <a:schemeClr val="tx1"/>
                </a:solidFill>
              </a:rPr>
              <a:t>Ricardo Tomé, Miguel Nogueira, Isabel Trigo, Sofia </a:t>
            </a:r>
            <a:r>
              <a:rPr lang="en-US" sz="1800" dirty="0" err="1">
                <a:solidFill>
                  <a:schemeClr val="tx1"/>
                </a:solidFill>
              </a:rPr>
              <a:t>Ermira</a:t>
            </a:r>
            <a:r>
              <a:rPr lang="en-US" sz="1800" dirty="0">
                <a:solidFill>
                  <a:schemeClr val="tx1"/>
                </a:solidFill>
              </a:rPr>
              <a:t>, João Martins, Frederico Johansen (IPMA, FCUL, IDL)</a:t>
            </a:r>
          </a:p>
          <a:p>
            <a:pPr lvl="0" algn="l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1800" dirty="0">
                <a:solidFill>
                  <a:schemeClr val="tx1"/>
                </a:solidFill>
              </a:rPr>
              <a:t>David </a:t>
            </a:r>
            <a:r>
              <a:rPr lang="en-US" sz="1800" dirty="0" err="1">
                <a:solidFill>
                  <a:schemeClr val="tx1"/>
                </a:solidFill>
              </a:rPr>
              <a:t>Warlind</a:t>
            </a:r>
            <a:r>
              <a:rPr lang="en-US" sz="1800" dirty="0">
                <a:solidFill>
                  <a:schemeClr val="tx1"/>
                </a:solidFill>
              </a:rPr>
              <a:t>, Paul Miller, Lars </a:t>
            </a:r>
            <a:r>
              <a:rPr lang="en-US" sz="1800" dirty="0" err="1">
                <a:solidFill>
                  <a:schemeClr val="tx1"/>
                </a:solidFill>
              </a:rPr>
              <a:t>Nieradzik</a:t>
            </a:r>
            <a:r>
              <a:rPr lang="en-US" sz="1800" dirty="0">
                <a:solidFill>
                  <a:schemeClr val="tx1"/>
                </a:solidFill>
              </a:rPr>
              <a:t>, Klaus </a:t>
            </a:r>
            <a:r>
              <a:rPr lang="en-US" sz="1800" dirty="0" err="1">
                <a:solidFill>
                  <a:schemeClr val="tx1"/>
                </a:solidFill>
              </a:rPr>
              <a:t>Wyser</a:t>
            </a:r>
            <a:r>
              <a:rPr lang="en-US" sz="1800" dirty="0">
                <a:solidFill>
                  <a:schemeClr val="tx1"/>
                </a:solidFill>
              </a:rPr>
              <a:t>, Wilhelm May (</a:t>
            </a:r>
            <a:r>
              <a:rPr lang="en-US" sz="1800" dirty="0" err="1">
                <a:solidFill>
                  <a:schemeClr val="tx1"/>
                </a:solidFill>
              </a:rPr>
              <a:t>U.Lund</a:t>
            </a:r>
            <a:r>
              <a:rPr lang="en-US" sz="1800" dirty="0">
                <a:solidFill>
                  <a:schemeClr val="tx1"/>
                </a:solidFill>
              </a:rPr>
              <a:t>, SMHI)</a:t>
            </a:r>
          </a:p>
          <a:p>
            <a:pPr lvl="0" algn="l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1800" dirty="0">
                <a:solidFill>
                  <a:schemeClr val="tx1"/>
                </a:solidFill>
              </a:rPr>
              <a:t>Clément </a:t>
            </a:r>
            <a:r>
              <a:rPr lang="en-US" sz="1800" dirty="0" err="1">
                <a:solidFill>
                  <a:schemeClr val="tx1"/>
                </a:solidFill>
              </a:rPr>
              <a:t>Albergel</a:t>
            </a:r>
            <a:r>
              <a:rPr lang="en-US" sz="1800" dirty="0">
                <a:solidFill>
                  <a:schemeClr val="tx1"/>
                </a:solidFill>
              </a:rPr>
              <a:t> (ESA), </a:t>
            </a:r>
            <a:r>
              <a:rPr lang="en-US" sz="1800" dirty="0" err="1">
                <a:solidFill>
                  <a:schemeClr val="tx1"/>
                </a:solidFill>
              </a:rPr>
              <a:t>Gianpaolo</a:t>
            </a:r>
            <a:r>
              <a:rPr lang="en-US" sz="1800" dirty="0">
                <a:solidFill>
                  <a:schemeClr val="tx1"/>
                </a:solidFill>
              </a:rPr>
              <a:t> Balsamo, </a:t>
            </a:r>
            <a:r>
              <a:rPr lang="en-US" sz="1800" dirty="0" err="1">
                <a:solidFill>
                  <a:schemeClr val="tx1"/>
                </a:solidFill>
              </a:rPr>
              <a:t>Souhail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Boussetta</a:t>
            </a:r>
            <a:r>
              <a:rPr lang="en-US" sz="1800" dirty="0">
                <a:solidFill>
                  <a:schemeClr val="tx1"/>
                </a:solidFill>
              </a:rPr>
              <a:t> (ECMWF)</a:t>
            </a:r>
          </a:p>
          <a:p>
            <a:pPr lvl="0" algn="l">
              <a:spcBef>
                <a:spcPts val="0"/>
              </a:spcBef>
              <a:buClr>
                <a:schemeClr val="dk1"/>
              </a:buClr>
              <a:buSzPts val="2400"/>
            </a:pPr>
            <a:endParaRPr lang="en-US" sz="18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1800" b="1" dirty="0"/>
              <a:t>ESA LST CCI User Workshop 2020, 24-26 June.</a:t>
            </a:r>
          </a:p>
          <a:p>
            <a:pPr lvl="0" algn="l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D4395F-C339-4DFD-B475-B8EE5847D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7" y="5952807"/>
            <a:ext cx="1736045" cy="905193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E4DF260-410B-4456-83AD-F8D9DEC86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499" y="5952807"/>
            <a:ext cx="2199997" cy="868848"/>
          </a:xfrm>
          <a:prstGeom prst="rect">
            <a:avLst/>
          </a:prstGeom>
        </p:spPr>
      </p:pic>
      <p:pic>
        <p:nvPicPr>
          <p:cNvPr id="9" name="Picture 8" descr="A picture containing meter&#10;&#10;Description automatically generated">
            <a:extLst>
              <a:ext uri="{FF2B5EF4-FFF2-40B4-BE49-F238E27FC236}">
                <a16:creationId xmlns:a16="http://schemas.microsoft.com/office/drawing/2014/main" id="{45EDE516-521D-49FE-8578-CCD94353A6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184" y="99532"/>
            <a:ext cx="2245124" cy="666521"/>
          </a:xfrm>
          <a:prstGeom prst="rect">
            <a:avLst/>
          </a:prstGeom>
        </p:spPr>
      </p:pic>
      <p:pic>
        <p:nvPicPr>
          <p:cNvPr id="8" name="Imagem 2">
            <a:extLst>
              <a:ext uri="{FF2B5EF4-FFF2-40B4-BE49-F238E27FC236}">
                <a16:creationId xmlns:a16="http://schemas.microsoft.com/office/drawing/2014/main" id="{75C5AEFB-9B4D-499D-B690-CA84AABA22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4" t="19223" r="14054" b="23415"/>
          <a:stretch/>
        </p:blipFill>
        <p:spPr>
          <a:xfrm>
            <a:off x="4545253" y="6177110"/>
            <a:ext cx="1970454" cy="45658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0B4685A-0086-433F-B090-B160CB5CBCE9}"/>
              </a:ext>
            </a:extLst>
          </p:cNvPr>
          <p:cNvSpPr/>
          <p:nvPr/>
        </p:nvSpPr>
        <p:spPr>
          <a:xfrm>
            <a:off x="4458501" y="6604579"/>
            <a:ext cx="47058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Funded by FCT CONTROL </a:t>
            </a:r>
            <a:r>
              <a:rPr lang="en-US" sz="1400" dirty="0"/>
              <a:t>PTDC/CTA-MET/28946/2017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553231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78" name="Google Shape;178;p21"/>
          <p:cNvSpPr/>
          <p:nvPr/>
        </p:nvSpPr>
        <p:spPr>
          <a:xfrm>
            <a:off x="6431279" y="501650"/>
            <a:ext cx="605755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 diurnal cycle JJA averaged over Iberia 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0BB7C8-059E-4F1C-A5A4-26F8480DC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EC-EARTH3-Veg CMIP&amp;AMIP LST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DE63839A-6493-4002-A756-97A9A4A2BF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9809" r="9210" b="4087"/>
          <a:stretch/>
        </p:blipFill>
        <p:spPr>
          <a:xfrm>
            <a:off x="5588923" y="1879506"/>
            <a:ext cx="6531977" cy="4476844"/>
          </a:xfrm>
          <a:prstGeom prst="rect">
            <a:avLst/>
          </a:prstGeom>
        </p:spPr>
      </p:pic>
      <p:sp>
        <p:nvSpPr>
          <p:cNvPr id="14" name="Google Shape;178;p21">
            <a:extLst>
              <a:ext uri="{FF2B5EF4-FFF2-40B4-BE49-F238E27FC236}">
                <a16:creationId xmlns:a16="http://schemas.microsoft.com/office/drawing/2014/main" id="{21194155-FD3A-4D99-B782-56AD3E4125FD}"/>
              </a:ext>
            </a:extLst>
          </p:cNvPr>
          <p:cNvSpPr/>
          <p:nvPr/>
        </p:nvSpPr>
        <p:spPr>
          <a:xfrm>
            <a:off x="6513483" y="928832"/>
            <a:ext cx="605755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ERA5   </a:t>
            </a:r>
            <a:r>
              <a:rPr lang="en-US" sz="20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ERAI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Obs</a:t>
            </a:r>
            <a:endParaRPr lang="en-US" sz="20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CMIP(dashed) AMIP_CMIP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AMIP_ERA</a:t>
            </a:r>
            <a:endParaRPr sz="2000" b="1" i="0" u="none" strike="noStrike" cap="none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47;p18">
            <a:extLst>
              <a:ext uri="{FF2B5EF4-FFF2-40B4-BE49-F238E27FC236}">
                <a16:creationId xmlns:a16="http://schemas.microsoft.com/office/drawing/2014/main" id="{C3EF795C-BD3E-40D8-A429-A9EAD6921F16}"/>
              </a:ext>
            </a:extLst>
          </p:cNvPr>
          <p:cNvSpPr/>
          <p:nvPr/>
        </p:nvSpPr>
        <p:spPr>
          <a:xfrm>
            <a:off x="331123" y="1099906"/>
            <a:ext cx="5175596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3-hourly data mean diurnal cycle clear-sky conditions: TCC &lt; 0.3 independently screened for each dataset ;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endParaRPr lang="en-US" sz="20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AMIP with CMIP vegetation (</a:t>
            </a:r>
            <a:r>
              <a:rPr lang="en-US" sz="2000" b="1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blue</a:t>
            </a:r>
            <a:r>
              <a:rPr lang="en-US" sz="20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) warmer daytime LST when compared with AMIP with “ERA” vegetation (</a:t>
            </a:r>
            <a:r>
              <a:rPr lang="en-US" sz="2000" b="1" dirty="0">
                <a:solidFill>
                  <a:srgbClr val="00B050"/>
                </a:solidFill>
                <a:latin typeface="Calibri"/>
                <a:cs typeface="Calibri"/>
                <a:sym typeface="Calibri"/>
              </a:rPr>
              <a:t>green</a:t>
            </a:r>
            <a:r>
              <a:rPr lang="en-US" sz="20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endParaRPr lang="en-US" sz="20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CMIP simulation (</a:t>
            </a:r>
            <a:r>
              <a:rPr lang="en-US" sz="2000" b="1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dashed blue</a:t>
            </a:r>
            <a:r>
              <a:rPr lang="en-US" sz="20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) systematically colder than AMIP_CMIP (1.5K) also nighttime. More cloud cover;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endParaRPr lang="en-US" sz="20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Away from offline constrained simulations, other confounding effects appear. Here the AMIP simulations help showing the benefit of the interactive vegetation in CMIP6.  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39EA5-6A72-446E-A99A-0623CD509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EC-EARTH3-Veg:  JJA </a:t>
            </a:r>
            <a:r>
              <a:rPr lang="en-US" dirty="0" err="1"/>
              <a:t>LSTmax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42A39-CD5F-4792-88E9-5226F4028B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E8B6A-AA88-4919-A89A-7D380CB1ED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09" b="65764"/>
          <a:stretch/>
        </p:blipFill>
        <p:spPr>
          <a:xfrm>
            <a:off x="88777" y="1122983"/>
            <a:ext cx="2885490" cy="19486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F18BE8-F17D-4BDE-8DE1-65E14C9B0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2" t="33367" r="1955" b="33724"/>
          <a:stretch/>
        </p:blipFill>
        <p:spPr>
          <a:xfrm>
            <a:off x="2760954" y="1204986"/>
            <a:ext cx="8744505" cy="18731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30DDBF-BD28-436D-94CF-066A27775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5" t="65886" r="34580" b="1205"/>
          <a:stretch/>
        </p:blipFill>
        <p:spPr>
          <a:xfrm>
            <a:off x="88777" y="3299139"/>
            <a:ext cx="5726098" cy="18731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02E6BC-47D3-4B3F-AE01-49DC24C7340C}"/>
              </a:ext>
            </a:extLst>
          </p:cNvPr>
          <p:cNvSpPr/>
          <p:nvPr/>
        </p:nvSpPr>
        <p:spPr>
          <a:xfrm>
            <a:off x="3049170" y="858377"/>
            <a:ext cx="1798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AMIP_CMIP-OBS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820A28-8C1A-4821-9F83-34A9C2DB351D}"/>
              </a:ext>
            </a:extLst>
          </p:cNvPr>
          <p:cNvSpPr/>
          <p:nvPr/>
        </p:nvSpPr>
        <p:spPr>
          <a:xfrm>
            <a:off x="492402" y="858377"/>
            <a:ext cx="1157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CMIP-OBS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5F1761-2DAE-4854-9902-6419658EC1AE}"/>
              </a:ext>
            </a:extLst>
          </p:cNvPr>
          <p:cNvSpPr/>
          <p:nvPr/>
        </p:nvSpPr>
        <p:spPr>
          <a:xfrm>
            <a:off x="5950046" y="903475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AMIP_ERA-OBS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33AAE5-5F12-450F-8D83-B4EB57A12212}"/>
              </a:ext>
            </a:extLst>
          </p:cNvPr>
          <p:cNvSpPr/>
          <p:nvPr/>
        </p:nvSpPr>
        <p:spPr>
          <a:xfrm>
            <a:off x="8724285" y="868533"/>
            <a:ext cx="2427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AMIP_ERA-AMIP_CMIP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DB312E-6CC6-4A42-ABCF-0D34DDD0E4A4}"/>
              </a:ext>
            </a:extLst>
          </p:cNvPr>
          <p:cNvSpPr/>
          <p:nvPr/>
        </p:nvSpPr>
        <p:spPr>
          <a:xfrm>
            <a:off x="0" y="3010353"/>
            <a:ext cx="29979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dk1"/>
                </a:solidFill>
                <a:cs typeface="Calibri"/>
                <a:sym typeface="Calibri"/>
              </a:rPr>
              <a:t>|AMIP_CMIP-OBS|-|AMIP_ERA-OBS|</a:t>
            </a:r>
            <a:endParaRPr lang="en-US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E483A2-6702-47AB-AB13-5CF813FD8EC3}"/>
              </a:ext>
            </a:extLst>
          </p:cNvPr>
          <p:cNvSpPr/>
          <p:nvPr/>
        </p:nvSpPr>
        <p:spPr>
          <a:xfrm>
            <a:off x="3063044" y="3007077"/>
            <a:ext cx="281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dk1"/>
                </a:solidFill>
                <a:cs typeface="Calibri"/>
                <a:sym typeface="Calibri"/>
              </a:rPr>
              <a:t>|CMIP|-|AMIP_CMIP-OBS|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D8A9B-1663-4D2D-89DC-86603ECDCEEB}"/>
              </a:ext>
            </a:extLst>
          </p:cNvPr>
          <p:cNvSpPr/>
          <p:nvPr/>
        </p:nvSpPr>
        <p:spPr>
          <a:xfrm>
            <a:off x="5841509" y="3481592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“Similar error patterns between CMIP/AMIP and LSA-SAF </a:t>
            </a:r>
          </a:p>
          <a:p>
            <a:pPr marL="800100" lvl="1" indent="-342900"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West Africa, Arabian Peninsula, South East Brazil</a:t>
            </a:r>
          </a:p>
          <a:p>
            <a:pPr marL="800100" lvl="1" indent="-342900">
              <a:buClr>
                <a:srgbClr val="000000"/>
              </a:buClr>
              <a:buSzPts val="2000"/>
              <a:buFont typeface="Arial"/>
              <a:buChar char="•"/>
            </a:pPr>
            <a:endParaRPr lang="en-US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342900" indent="-342900"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AMIP with CMIP vegetation vs “ERA” vegetation: Shows bias reductions over Iberia (some other Mediterranean areas, South Africa)</a:t>
            </a:r>
          </a:p>
          <a:p>
            <a:pPr marL="342900" indent="-342900">
              <a:buClr>
                <a:srgbClr val="000000"/>
              </a:buClr>
              <a:buSzPts val="2000"/>
              <a:buFont typeface="Arial"/>
              <a:buChar char="•"/>
            </a:pPr>
            <a:endParaRPr lang="en-US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342900" indent="-342900"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CMIP is mostly worst than AMIP: Other biases (e.g. cloud cover in Iberia, ITCZ in West Africa)</a:t>
            </a:r>
          </a:p>
        </p:txBody>
      </p:sp>
    </p:spTree>
    <p:extLst>
      <p:ext uri="{BB962C8B-B14F-4D97-AF65-F5344CB8AC3E}">
        <p14:creationId xmlns:p14="http://schemas.microsoft.com/office/powerpoint/2010/main" val="3822041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39EA5-6A72-446E-A99A-0623CD509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EC-EARTH3-Veg:  DJF </a:t>
            </a:r>
            <a:r>
              <a:rPr lang="en-US" dirty="0" err="1"/>
              <a:t>LSTmax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42A39-CD5F-4792-88E9-5226F4028B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5BBFCC-84CA-4E41-A904-63E9840636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562" b="65440"/>
          <a:stretch/>
        </p:blipFill>
        <p:spPr>
          <a:xfrm>
            <a:off x="91441" y="1043075"/>
            <a:ext cx="2908373" cy="19671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A651FD-D743-485E-87F2-A425CE9FDE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5" t="34264" b="33588"/>
          <a:stretch/>
        </p:blipFill>
        <p:spPr>
          <a:xfrm>
            <a:off x="2834640" y="1180366"/>
            <a:ext cx="8971279" cy="18298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5CEE56-9F29-423B-911A-168714A628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5" t="65733" r="33689" b="-293"/>
          <a:stretch/>
        </p:blipFill>
        <p:spPr>
          <a:xfrm>
            <a:off x="91441" y="3289755"/>
            <a:ext cx="5854627" cy="19671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5B89CBC-1BF3-416D-87FD-B2B1B655A2F4}"/>
              </a:ext>
            </a:extLst>
          </p:cNvPr>
          <p:cNvSpPr/>
          <p:nvPr/>
        </p:nvSpPr>
        <p:spPr>
          <a:xfrm>
            <a:off x="3049170" y="858377"/>
            <a:ext cx="1798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AMIP_CMIP-OBS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7510DB-E04B-4A82-AE63-5A377A036900}"/>
              </a:ext>
            </a:extLst>
          </p:cNvPr>
          <p:cNvSpPr/>
          <p:nvPr/>
        </p:nvSpPr>
        <p:spPr>
          <a:xfrm>
            <a:off x="492402" y="858377"/>
            <a:ext cx="1157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CMIP-OBS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6EE933-748D-470C-AF38-12A4A2F83869}"/>
              </a:ext>
            </a:extLst>
          </p:cNvPr>
          <p:cNvSpPr/>
          <p:nvPr/>
        </p:nvSpPr>
        <p:spPr>
          <a:xfrm>
            <a:off x="5950046" y="903475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AMIP_ERA-OBS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EA18F4-9F8B-4E6E-8523-A0C99CDA9A9A}"/>
              </a:ext>
            </a:extLst>
          </p:cNvPr>
          <p:cNvSpPr/>
          <p:nvPr/>
        </p:nvSpPr>
        <p:spPr>
          <a:xfrm>
            <a:off x="8724285" y="868533"/>
            <a:ext cx="2427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AMIP_ERA-AMIP_CMIP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D7B819-D332-476E-BC27-3511CAFC7F21}"/>
              </a:ext>
            </a:extLst>
          </p:cNvPr>
          <p:cNvSpPr/>
          <p:nvPr/>
        </p:nvSpPr>
        <p:spPr>
          <a:xfrm>
            <a:off x="0" y="3010353"/>
            <a:ext cx="29979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dk1"/>
                </a:solidFill>
                <a:cs typeface="Calibri"/>
                <a:sym typeface="Calibri"/>
              </a:rPr>
              <a:t>|AMIP_CMIP-OBS|-|AMIP_ERA-OBS|</a:t>
            </a:r>
            <a:endParaRPr lang="en-US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E3B136-723E-4024-A678-B922FB70790A}"/>
              </a:ext>
            </a:extLst>
          </p:cNvPr>
          <p:cNvSpPr/>
          <p:nvPr/>
        </p:nvSpPr>
        <p:spPr>
          <a:xfrm>
            <a:off x="3063044" y="3007077"/>
            <a:ext cx="281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dk1"/>
                </a:solidFill>
                <a:cs typeface="Calibri"/>
                <a:sym typeface="Calibri"/>
              </a:rPr>
              <a:t>|CMIP|-|AMIP_CMIP-OBS|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40F2F8-BE8E-4D2E-901A-789EC8943B4A}"/>
              </a:ext>
            </a:extLst>
          </p:cNvPr>
          <p:cNvSpPr/>
          <p:nvPr/>
        </p:nvSpPr>
        <p:spPr>
          <a:xfrm>
            <a:off x="5841509" y="3481592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Cold bias in CMIP &amp; AMIP- (why?)</a:t>
            </a:r>
          </a:p>
          <a:p>
            <a:pPr marL="342900" lvl="0" indent="-342900">
              <a:buClr>
                <a:srgbClr val="000000"/>
              </a:buClr>
              <a:buSzPts val="2000"/>
              <a:buFont typeface="Arial"/>
              <a:buChar char="•"/>
            </a:pPr>
            <a:endParaRPr lang="en-US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342900" lvl="0" indent="-342900"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Small but negative impact of CMIP vegetation in AMIP simulations. Again ITCZ region is problematic: climate &amp; vegetation feedback ? Cloud contamination / aerosols ?</a:t>
            </a:r>
          </a:p>
          <a:p>
            <a:pPr marL="342900" lvl="0" indent="-342900">
              <a:buClr>
                <a:srgbClr val="000000"/>
              </a:buClr>
              <a:buSzPts val="2000"/>
              <a:buFont typeface="Arial"/>
              <a:buChar char="•"/>
            </a:pPr>
            <a:endParaRPr lang="en-US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342900" lvl="0" indent="-342900"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How does the ECMWF model performs ?  </a:t>
            </a:r>
          </a:p>
        </p:txBody>
      </p:sp>
    </p:spTree>
    <p:extLst>
      <p:ext uri="{BB962C8B-B14F-4D97-AF65-F5344CB8AC3E}">
        <p14:creationId xmlns:p14="http://schemas.microsoft.com/office/powerpoint/2010/main" val="4189678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39EA5-6A72-446E-A99A-0623CD509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vs. Atmospheric nudged (ECMWF IFS)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42A39-CD5F-4792-88E9-5226F4028B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D51D18-CF98-456A-8572-CFBAB4361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3" y="990657"/>
            <a:ext cx="4091277" cy="576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AAD8BB-D714-455C-9A46-36B218CB1870}"/>
              </a:ext>
            </a:extLst>
          </p:cNvPr>
          <p:cNvSpPr/>
          <p:nvPr/>
        </p:nvSpPr>
        <p:spPr>
          <a:xfrm>
            <a:off x="4754880" y="900952"/>
            <a:ext cx="67965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JJA </a:t>
            </a:r>
            <a:r>
              <a:rPr lang="en-US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LSTmax</a:t>
            </a: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bias change 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in respect to </a:t>
            </a: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Control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between </a:t>
            </a: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offline 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simulations (left panel) and </a:t>
            </a: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Atmospheric nudged 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(1-year ) simulations</a:t>
            </a:r>
          </a:p>
          <a:p>
            <a:pPr marL="342900" lvl="0" indent="-342900">
              <a:buClr>
                <a:srgbClr val="000000"/>
              </a:buClr>
              <a:buSzPts val="2000"/>
              <a:buFont typeface="Arial"/>
              <a:buChar char="•"/>
            </a:pPr>
            <a:endParaRPr lang="en-US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342900" lvl="0" indent="-342900"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O_CCI / N_CCI : Updating to ESA-CCI land cover</a:t>
            </a:r>
          </a:p>
          <a:p>
            <a:pPr marL="342900" lvl="0" indent="-342900"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O_LAI / N_LAI : …  + CGLS LAI </a:t>
            </a:r>
          </a:p>
          <a:p>
            <a:pPr marL="342900" lvl="0" indent="-342900"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O_LCLUP / N_LCLUP : … + Low vegetation seasonality (clumping)  </a:t>
            </a:r>
          </a:p>
          <a:p>
            <a:pPr marL="342900" lvl="0" indent="-342900">
              <a:buClr>
                <a:srgbClr val="000000"/>
              </a:buClr>
              <a:buSzPts val="2000"/>
              <a:buFont typeface="Arial"/>
              <a:buChar char="•"/>
            </a:pPr>
            <a:endParaRPr lang="en-US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342900" lvl="0" indent="-342900"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1-year nudged vs 12 years offline validation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: Similar biases changes patterns  : Provides a strong confirmation of the </a:t>
            </a: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offline setup to investigate LST 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(much cheaper computationally) ;</a:t>
            </a:r>
          </a:p>
          <a:p>
            <a:pPr marL="342900" lvl="0" indent="-342900">
              <a:buClr>
                <a:srgbClr val="000000"/>
              </a:buClr>
              <a:buSzPts val="2000"/>
              <a:buFont typeface="Arial"/>
              <a:buChar char="•"/>
            </a:pPr>
            <a:endParaRPr lang="en-US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342900" lvl="0" indent="-342900"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Benefits over Mediterranean, South Africa. Something suspicious over Brazil.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D0D7CE-27FD-4185-9753-DDB72E9A8B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5" t="65886" r="67453" b="1205"/>
          <a:stretch/>
        </p:blipFill>
        <p:spPr>
          <a:xfrm>
            <a:off x="9152853" y="4794860"/>
            <a:ext cx="2684903" cy="18731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12CBA9-0E4D-443A-8032-70DED6EBE8B5}"/>
              </a:ext>
            </a:extLst>
          </p:cNvPr>
          <p:cNvSpPr/>
          <p:nvPr/>
        </p:nvSpPr>
        <p:spPr>
          <a:xfrm>
            <a:off x="4766995" y="4825278"/>
            <a:ext cx="446013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Despite many differences, similar patterns in EC-EARTH3-veg AMIP simulations;</a:t>
            </a:r>
          </a:p>
          <a:p>
            <a:pPr marL="285750" lvl="0" indent="-285750"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And outside of the MSG disk ?</a:t>
            </a:r>
          </a:p>
        </p:txBody>
      </p:sp>
    </p:spTree>
    <p:extLst>
      <p:ext uri="{BB962C8B-B14F-4D97-AF65-F5344CB8AC3E}">
        <p14:creationId xmlns:p14="http://schemas.microsoft.com/office/powerpoint/2010/main" val="595256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39EA5-6A72-446E-A99A-0623CD509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LST: T2m sensitivity in IFS nudged simulations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42A39-CD5F-4792-88E9-5226F4028B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4AA730E-835A-4449-AB81-8B80BEEF3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" y="1127773"/>
            <a:ext cx="6179185" cy="564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B2C789-47BF-49CC-9BF0-01F494DE4F1B}"/>
              </a:ext>
            </a:extLst>
          </p:cNvPr>
          <p:cNvSpPr/>
          <p:nvPr/>
        </p:nvSpPr>
        <p:spPr>
          <a:xfrm>
            <a:off x="6544886" y="943107"/>
            <a:ext cx="56471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2000"/>
            </a:pP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T2M Sensitivity: experiment – control for each season</a:t>
            </a:r>
          </a:p>
          <a:p>
            <a:pPr lvl="0">
              <a:buClr>
                <a:srgbClr val="000000"/>
              </a:buClr>
              <a:buSzPts val="2000"/>
            </a:pPr>
            <a:endParaRPr lang="en-US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Large differences in areas/regions not seen before (outside of the MSG disk, cloud covered)</a:t>
            </a:r>
          </a:p>
          <a:p>
            <a:pPr marL="285750" lvl="0" indent="-285750"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Winter/Spring cooling in Northern Forest regions : interaction of land-cover changes with shaded snow albedo </a:t>
            </a:r>
          </a:p>
          <a:p>
            <a:pPr marL="285750" lvl="0" indent="-285750"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JJA warming in Iberia &amp; South </a:t>
            </a:r>
            <a:r>
              <a:rPr lang="en-US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África</a:t>
            </a: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: consistent with LST </a:t>
            </a:r>
          </a:p>
          <a:p>
            <a:pPr marL="285750" lvl="0" indent="-285750"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Warming in South América consistent with </a:t>
            </a:r>
            <a:r>
              <a:rPr lang="en-US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detioratoin</a:t>
            </a: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seen in LST. </a:t>
            </a:r>
          </a:p>
          <a:p>
            <a:pPr lvl="0">
              <a:buClr>
                <a:srgbClr val="000000"/>
              </a:buClr>
              <a:buSzPts val="2000"/>
            </a:pPr>
            <a:endParaRPr lang="en-US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74238C-15A8-4879-B916-A6628B5B1FCC}"/>
              </a:ext>
            </a:extLst>
          </p:cNvPr>
          <p:cNvSpPr/>
          <p:nvPr/>
        </p:nvSpPr>
        <p:spPr>
          <a:xfrm>
            <a:off x="-32385" y="1400578"/>
            <a:ext cx="568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2000"/>
            </a:pP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DJF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2DA5DF-FCF7-480B-8011-C162999C04F6}"/>
              </a:ext>
            </a:extLst>
          </p:cNvPr>
          <p:cNvSpPr/>
          <p:nvPr/>
        </p:nvSpPr>
        <p:spPr>
          <a:xfrm>
            <a:off x="-119698" y="2538178"/>
            <a:ext cx="763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2000"/>
            </a:pP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9DE25D-8702-492A-8D70-1046E3CD4E5E}"/>
              </a:ext>
            </a:extLst>
          </p:cNvPr>
          <p:cNvSpPr/>
          <p:nvPr/>
        </p:nvSpPr>
        <p:spPr>
          <a:xfrm>
            <a:off x="-50830" y="3869138"/>
            <a:ext cx="763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2000"/>
            </a:pP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JJA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476119-5225-4D63-B885-675CA40FB1A0}"/>
              </a:ext>
            </a:extLst>
          </p:cNvPr>
          <p:cNvSpPr/>
          <p:nvPr/>
        </p:nvSpPr>
        <p:spPr>
          <a:xfrm>
            <a:off x="-119698" y="5200098"/>
            <a:ext cx="763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2000"/>
            </a:pP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63815-1276-46C3-A262-AD132F8E9E80}"/>
              </a:ext>
            </a:extLst>
          </p:cNvPr>
          <p:cNvSpPr/>
          <p:nvPr/>
        </p:nvSpPr>
        <p:spPr>
          <a:xfrm>
            <a:off x="1185862" y="866913"/>
            <a:ext cx="1115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2000"/>
            </a:pP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CCI-CTR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950378-BAC2-4F8E-A5F6-FD24DF83A222}"/>
              </a:ext>
            </a:extLst>
          </p:cNvPr>
          <p:cNvSpPr/>
          <p:nvPr/>
        </p:nvSpPr>
        <p:spPr>
          <a:xfrm>
            <a:off x="2733674" y="866913"/>
            <a:ext cx="1438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2000"/>
            </a:pP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CCI+LAI-CTR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D5E3A9-0FD5-4D0E-8BAC-6401D3141BBC}"/>
              </a:ext>
            </a:extLst>
          </p:cNvPr>
          <p:cNvSpPr/>
          <p:nvPr/>
        </p:nvSpPr>
        <p:spPr>
          <a:xfrm>
            <a:off x="4655977" y="855238"/>
            <a:ext cx="1622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2000"/>
            </a:pP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Clumping-CTR</a:t>
            </a:r>
          </a:p>
        </p:txBody>
      </p:sp>
    </p:spTree>
    <p:extLst>
      <p:ext uri="{BB962C8B-B14F-4D97-AF65-F5344CB8AC3E}">
        <p14:creationId xmlns:p14="http://schemas.microsoft.com/office/powerpoint/2010/main" val="1447525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"/>
          <p:cNvSpPr txBox="1">
            <a:spLocks noGrp="1"/>
          </p:cNvSpPr>
          <p:nvPr>
            <p:ph type="body" idx="1"/>
          </p:nvPr>
        </p:nvSpPr>
        <p:spPr>
          <a:xfrm>
            <a:off x="331123" y="784484"/>
            <a:ext cx="11786896" cy="5542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Land-cover in EC-EARTH / IFS and LST : </a:t>
            </a:r>
          </a:p>
          <a:p>
            <a:pPr marL="228600" lvl="0" indent="-2286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500" dirty="0"/>
              <a:t>Focus over Iberia shows the positive impact on LST of updating land-cover and LAI in CHTESSEL/IFS (consistent with SURFEX, ECOCLIMAPII);</a:t>
            </a:r>
          </a:p>
          <a:p>
            <a:pPr marL="228600" lvl="0" indent="-2286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500" dirty="0"/>
              <a:t>Similar (&amp; independent) impact on EC-EARTH3-Veg climate model can be partially attributed to the coupling with the dynamical vegetation model LPJG; </a:t>
            </a:r>
          </a:p>
          <a:p>
            <a:pPr marL="228600" lvl="0" indent="-2286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500" dirty="0"/>
              <a:t>Larger  (&amp; positive) signal on </a:t>
            </a:r>
            <a:r>
              <a:rPr lang="en-US" sz="2500" dirty="0" err="1"/>
              <a:t>LSTmax</a:t>
            </a:r>
            <a:r>
              <a:rPr lang="en-US" sz="2500" dirty="0"/>
              <a:t>, also in other Mediterranean regions and South </a:t>
            </a:r>
            <a:r>
              <a:rPr lang="en-US" sz="2500" dirty="0" err="1"/>
              <a:t>África</a:t>
            </a:r>
            <a:r>
              <a:rPr lang="en-US" sz="2500" dirty="0"/>
              <a:t> – Seen in offline, EC-EARTH3-Veg and IFS coupled nudging simulations;</a:t>
            </a:r>
          </a:p>
          <a:p>
            <a:pPr marL="228600" lvl="0" indent="-2286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500" dirty="0"/>
              <a:t>Not all is perfect :</a:t>
            </a:r>
          </a:p>
          <a:p>
            <a:pPr marL="685800" lvl="1" indent="-228600">
              <a:lnSpc>
                <a:spcPct val="80000"/>
              </a:lnSpc>
              <a:spcBef>
                <a:spcPts val="1200"/>
              </a:spcBef>
              <a:buSzPts val="2800"/>
            </a:pPr>
            <a:r>
              <a:rPr lang="en-US" sz="2500" dirty="0"/>
              <a:t>Large errors in CMIP simulations (e.g. ITCZ);</a:t>
            </a:r>
          </a:p>
          <a:p>
            <a:pPr marL="685800" lvl="1" indent="-228600">
              <a:lnSpc>
                <a:spcPct val="80000"/>
              </a:lnSpc>
              <a:spcBef>
                <a:spcPts val="1200"/>
              </a:spcBef>
              <a:buSzPts val="2800"/>
            </a:pPr>
            <a:r>
              <a:rPr lang="en-US" sz="2500" dirty="0"/>
              <a:t> Some biases in Southern Brazil (land-cover related?)</a:t>
            </a:r>
          </a:p>
          <a:p>
            <a:pPr marL="685800" lvl="1" indent="-228600">
              <a:lnSpc>
                <a:spcPct val="80000"/>
              </a:lnSpc>
              <a:spcBef>
                <a:spcPts val="1200"/>
              </a:spcBef>
              <a:buSzPts val="2800"/>
            </a:pPr>
            <a:r>
              <a:rPr lang="en-US" sz="2500" dirty="0"/>
              <a:t>Large impact in Spring over Northern regions (interaction with snow albedo) ;</a:t>
            </a:r>
          </a:p>
          <a:p>
            <a:pPr marL="685800" lvl="1" indent="-228600">
              <a:lnSpc>
                <a:spcPct val="80000"/>
              </a:lnSpc>
              <a:spcBef>
                <a:spcPts val="1200"/>
              </a:spcBef>
              <a:buSzPts val="2800"/>
            </a:pPr>
            <a:r>
              <a:rPr lang="en-US" sz="2500" dirty="0"/>
              <a:t>LST Diurnal cycle shift (mostly numerical ?)</a:t>
            </a:r>
          </a:p>
        </p:txBody>
      </p:sp>
      <p:sp>
        <p:nvSpPr>
          <p:cNvPr id="215" name="Google Shape;21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4AED2C-4C24-4BA7-AF33-A7AAF908D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Remarks (1)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"/>
          <p:cNvSpPr txBox="1">
            <a:spLocks noGrp="1"/>
          </p:cNvSpPr>
          <p:nvPr>
            <p:ph type="body" idx="1"/>
          </p:nvPr>
        </p:nvSpPr>
        <p:spPr>
          <a:xfrm>
            <a:off x="144690" y="1044562"/>
            <a:ext cx="1204730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800" b="1"/>
              <a:t>This </a:t>
            </a:r>
            <a:r>
              <a:rPr lang="en-US" sz="2800" b="1" dirty="0"/>
              <a:t>work was driven by EO data:  LST / land-cover / LAI;</a:t>
            </a:r>
          </a:p>
          <a:p>
            <a:pPr lvl="1"/>
            <a:r>
              <a:rPr lang="en-US" sz="2800" b="1" dirty="0"/>
              <a:t>More effort required to use and prove the added value of these products in NWP and Climate modeling ;</a:t>
            </a:r>
          </a:p>
          <a:p>
            <a:endParaRPr lang="en-US" b="1" dirty="0"/>
          </a:p>
          <a:p>
            <a:pPr algn="ctr"/>
            <a:r>
              <a:rPr lang="en-US" sz="2800" b="1" dirty="0"/>
              <a:t>Routine use of LST for model evaluation ? Can it guide model development ? </a:t>
            </a:r>
            <a:r>
              <a:rPr lang="en-US" sz="3600" b="1" dirty="0"/>
              <a:t>YES </a:t>
            </a:r>
          </a:p>
          <a:p>
            <a:pPr algn="ctr"/>
            <a:endParaRPr lang="en-US" sz="36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/>
              <a:t>Sampling of the diurnal cycle is essential;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/>
              <a:t>“Global” coverage;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/>
              <a:t>Product errors &amp; uncertainties ;</a:t>
            </a:r>
          </a:p>
          <a:p>
            <a:endParaRPr lang="en-US" b="1" dirty="0"/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215" name="Google Shape;21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4AED2C-4C24-4BA7-AF33-A7AAF908D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Remarks (2)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81F9C97-FD23-45D7-AA96-72786A02A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240" y="4677732"/>
            <a:ext cx="3454400" cy="143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18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5B583-BEE8-47FC-958B-625CA6001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6F112-7A34-4406-853A-C28B8426FB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Recent study has found large errors land surface temperature(LST) in ERA-Interim/ERA5 over Iberia in summer. The errors are associated with the vegetation cover and seasonality;</a:t>
            </a:r>
          </a:p>
          <a:p>
            <a:endParaRPr lang="en-US" dirty="0"/>
          </a:p>
          <a:p>
            <a:r>
              <a:rPr lang="en-US" dirty="0"/>
              <a:t>EC-EARTH3-Veg climate model shares the “same” atmosphere/land as ECMWF, but it’s coupled to a dynamical vegetation model: Does this matter for LST ? </a:t>
            </a:r>
          </a:p>
          <a:p>
            <a:endParaRPr lang="en-US" dirty="0"/>
          </a:p>
          <a:p>
            <a:r>
              <a:rPr lang="en-US" dirty="0"/>
              <a:t>Can we enhance the use of Earth Observations (EO) in model development ?</a:t>
            </a:r>
          </a:p>
          <a:p>
            <a:endParaRPr lang="en-US" dirty="0"/>
          </a:p>
          <a:p>
            <a:r>
              <a:rPr lang="en-US" dirty="0"/>
              <a:t>Routine use of LST for model evaluation ? Can it guide model development ? </a:t>
            </a:r>
          </a:p>
          <a:p>
            <a:endParaRPr lang="pt-P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33407-8A03-4138-ADF6-A9B520E0FF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16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5B583-BEE8-47FC-958B-625CA6001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&amp; 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6F112-7A34-4406-853A-C28B8426F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836" y="992259"/>
            <a:ext cx="11849040" cy="5173691"/>
          </a:xfrm>
        </p:spPr>
        <p:txBody>
          <a:bodyPr/>
          <a:lstStyle/>
          <a:p>
            <a:pPr marL="228600" lvl="0" indent="-228600">
              <a:spcBef>
                <a:spcPts val="0"/>
              </a:spcBef>
              <a:buSzPts val="2800"/>
            </a:pPr>
            <a:r>
              <a:rPr lang="en-US" dirty="0"/>
              <a:t>Models: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en-US" b="1" dirty="0"/>
              <a:t>EC-EARTH3-Veg</a:t>
            </a:r>
            <a:r>
              <a:rPr lang="en-US" dirty="0"/>
              <a:t>: IFS+HTESSEL(atmosphere/land)+NEMO(ocean)+LPJG(dyna veg.)</a:t>
            </a:r>
          </a:p>
          <a:p>
            <a:pPr marL="1143000" lvl="2" indent="-228600">
              <a:spcBef>
                <a:spcPts val="0"/>
              </a:spcBef>
              <a:buSzPts val="2800"/>
            </a:pPr>
            <a:r>
              <a:rPr lang="en-US" dirty="0"/>
              <a:t>CMIP6 : 4 ensemble members, historical and scenarios; (3 hourly LST not part of the MIP’s data requests, only from 1 simulation);</a:t>
            </a:r>
          </a:p>
          <a:p>
            <a:pPr marL="1143000" lvl="2" indent="-228600">
              <a:spcBef>
                <a:spcPts val="0"/>
              </a:spcBef>
              <a:buSzPts val="2800"/>
            </a:pPr>
            <a:r>
              <a:rPr lang="en-US" dirty="0"/>
              <a:t>AMIP simulations : with CMIP6 vegetation (AMIP_CMIP) and ERA vegetation (AMIP_ERA);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en-US" b="1" dirty="0"/>
              <a:t>IFS &amp; CHTESSEL</a:t>
            </a:r>
            <a:r>
              <a:rPr lang="en-US" dirty="0"/>
              <a:t>: ECMWF current model cycle, atmosphere and land-surface;</a:t>
            </a:r>
          </a:p>
          <a:p>
            <a:pPr marL="1143000" lvl="2" indent="-228600">
              <a:spcBef>
                <a:spcPts val="0"/>
              </a:spcBef>
              <a:buSzPts val="2800"/>
            </a:pPr>
            <a:r>
              <a:rPr lang="en-US" dirty="0"/>
              <a:t>Offline simulations driven by ERA5 &amp; 1-year atmospheric nudged simulations;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en-US" b="1" dirty="0"/>
              <a:t>SURFEX</a:t>
            </a:r>
            <a:r>
              <a:rPr lang="en-US" dirty="0"/>
              <a:t> : land-surface model developed by </a:t>
            </a:r>
            <a:r>
              <a:rPr lang="en-US" dirty="0" err="1"/>
              <a:t>Metéo</a:t>
            </a:r>
            <a:r>
              <a:rPr lang="en-US" dirty="0"/>
              <a:t>-France;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en-US" dirty="0"/>
              <a:t>ERAI/ERA5 reanalysis;</a:t>
            </a:r>
          </a:p>
          <a:p>
            <a:pPr marL="228600" lvl="0" indent="-228600">
              <a:spcBef>
                <a:spcPts val="0"/>
              </a:spcBef>
              <a:buSzPts val="2800"/>
            </a:pPr>
            <a:endParaRPr lang="en-US" dirty="0"/>
          </a:p>
          <a:p>
            <a:pPr marL="228600" lvl="0" indent="-228600">
              <a:spcBef>
                <a:spcPts val="0"/>
              </a:spcBef>
              <a:buSzPts val="2800"/>
            </a:pPr>
            <a:r>
              <a:rPr lang="en-US" dirty="0"/>
              <a:t>Data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en-US" dirty="0"/>
              <a:t>LST satellite data from LSA-SAF 1 or 3-hourly 2004-2015 : clear sky only. </a:t>
            </a:r>
          </a:p>
          <a:p>
            <a:pPr marL="685800" lvl="1" indent="-228600">
              <a:buSzPts val="2800"/>
            </a:pPr>
            <a:r>
              <a:rPr lang="en-US" dirty="0"/>
              <a:t>ESA-CCI land cover transformed to EC-EARTH/IFS land-cover types (static 2010);</a:t>
            </a:r>
          </a:p>
          <a:p>
            <a:pPr marL="685800" lvl="1" indent="-228600">
              <a:buSzPts val="2800"/>
            </a:pPr>
            <a:r>
              <a:rPr lang="en-US" dirty="0"/>
              <a:t>Copernicus Global Land Service (CGLS) Leaf Area Index  ;</a:t>
            </a:r>
          </a:p>
          <a:p>
            <a:pPr marL="228600" indent="-228600">
              <a:buSzPts val="2800"/>
            </a:pPr>
            <a:r>
              <a:rPr lang="en-US" dirty="0"/>
              <a:t>Main focus over Iberia with ongoing global results (mix of finalized and ongoing works). </a:t>
            </a:r>
          </a:p>
          <a:p>
            <a:endParaRPr lang="pt-P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33407-8A03-4138-ADF6-A9B520E0FF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8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/>
          <p:nvPr/>
        </p:nvSpPr>
        <p:spPr>
          <a:xfrm>
            <a:off x="-24047" y="6093850"/>
            <a:ext cx="643295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00000"/>
              </a:buClr>
              <a:buSzPts val="1800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Johannsen, F.; et.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al,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Cold Bias of ERA5 Summertime Daily Maximum Land Surface Temperature over Iberian Peninsula. 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Remote Sensing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2019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2570, </a:t>
            </a:r>
            <a:r>
              <a:rPr lang="en-US" sz="1200" dirty="0">
                <a:solidFill>
                  <a:schemeClr val="dk1"/>
                </a:solidFill>
                <a:ea typeface="Calibri"/>
                <a:cs typeface="Calibri"/>
                <a:sym typeface="Calibri"/>
                <a:hlinkClick r:id="rId3"/>
              </a:rPr>
              <a:t>https://doi.org/10.3390/rs11212570</a:t>
            </a:r>
            <a:r>
              <a:rPr lang="en-US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6" descr="Remotesensing 11 02570 g004"/>
          <p:cNvPicPr preferRelativeResize="0"/>
          <p:nvPr/>
        </p:nvPicPr>
        <p:blipFill rotWithShape="1">
          <a:blip r:embed="rId4">
            <a:alphaModFix/>
          </a:blip>
          <a:srcRect b="55324"/>
          <a:stretch/>
        </p:blipFill>
        <p:spPr>
          <a:xfrm>
            <a:off x="279828" y="1429653"/>
            <a:ext cx="5281181" cy="1781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 descr="Remotesensing 11 02570 g004"/>
          <p:cNvPicPr preferRelativeResize="0"/>
          <p:nvPr/>
        </p:nvPicPr>
        <p:blipFill rotWithShape="1">
          <a:blip r:embed="rId4">
            <a:alphaModFix/>
          </a:blip>
          <a:srcRect l="20768" t="88602" r="20349" b="612"/>
          <a:stretch/>
        </p:blipFill>
        <p:spPr>
          <a:xfrm>
            <a:off x="279828" y="3348937"/>
            <a:ext cx="3109722" cy="43005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/>
          <p:nvPr/>
        </p:nvSpPr>
        <p:spPr>
          <a:xfrm>
            <a:off x="501891" y="962321"/>
            <a:ext cx="528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ERA5/ERAI LST maximum temperature 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RMSE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JJA (K)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16" descr="Remotesensing 11 02570 g00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08910" y="847035"/>
            <a:ext cx="4706144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/>
          <p:nvPr/>
        </p:nvSpPr>
        <p:spPr>
          <a:xfrm>
            <a:off x="6408910" y="4276035"/>
            <a:ext cx="52045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LST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Tmax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error (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Yaxis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versus CGLS green vegetation cover difference between ERA5 &amp; CGLS) (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Xaxis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331123" y="5032964"/>
            <a:ext cx="93462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daytime errors associated with vegetation cover and seasonality.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8FAE30-2CCA-44A5-A469-928B73C2C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ERAI/ERA5 LST vs LSA-SAF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/>
          <p:nvPr/>
        </p:nvSpPr>
        <p:spPr>
          <a:xfrm>
            <a:off x="-14287" y="6038060"/>
            <a:ext cx="71913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00000"/>
              </a:buClr>
              <a:buSzPts val="1800"/>
            </a:pPr>
            <a:r>
              <a:rPr lang="pt-PT" sz="1200" dirty="0"/>
              <a:t>Nogueira, M., </a:t>
            </a:r>
            <a:r>
              <a:rPr lang="pt-PT" sz="1200" dirty="0" err="1"/>
              <a:t>et</a:t>
            </a:r>
            <a:r>
              <a:rPr lang="pt-PT" sz="1200" dirty="0"/>
              <a:t>. al.: Role </a:t>
            </a:r>
            <a:r>
              <a:rPr lang="pt-PT" sz="1200" dirty="0" err="1"/>
              <a:t>of</a:t>
            </a:r>
            <a:r>
              <a:rPr lang="pt-PT" sz="1200" dirty="0"/>
              <a:t> </a:t>
            </a:r>
            <a:r>
              <a:rPr lang="pt-PT" sz="1200" dirty="0" err="1"/>
              <a:t>vegetation</a:t>
            </a:r>
            <a:r>
              <a:rPr lang="pt-PT" sz="1200" dirty="0"/>
              <a:t> in </a:t>
            </a:r>
            <a:r>
              <a:rPr lang="pt-PT" sz="1200" dirty="0" err="1"/>
              <a:t>representing</a:t>
            </a:r>
            <a:r>
              <a:rPr lang="pt-PT" sz="1200" dirty="0"/>
              <a:t> </a:t>
            </a:r>
            <a:r>
              <a:rPr lang="pt-PT" sz="1200" dirty="0" err="1"/>
              <a:t>land</a:t>
            </a:r>
            <a:r>
              <a:rPr lang="pt-PT" sz="1200" dirty="0"/>
              <a:t> </a:t>
            </a:r>
            <a:r>
              <a:rPr lang="pt-PT" sz="1200" dirty="0" err="1"/>
              <a:t>surface</a:t>
            </a:r>
            <a:r>
              <a:rPr lang="pt-PT" sz="1200" dirty="0"/>
              <a:t> </a:t>
            </a:r>
            <a:r>
              <a:rPr lang="pt-PT" sz="1200" dirty="0" err="1"/>
              <a:t>temperature</a:t>
            </a:r>
            <a:r>
              <a:rPr lang="pt-PT" sz="1200" dirty="0"/>
              <a:t> in </a:t>
            </a:r>
            <a:r>
              <a:rPr lang="pt-PT" sz="1200" dirty="0" err="1"/>
              <a:t>the</a:t>
            </a:r>
            <a:r>
              <a:rPr lang="pt-PT" sz="1200" dirty="0"/>
              <a:t> CHTESSEL (CY45R1) </a:t>
            </a:r>
            <a:r>
              <a:rPr lang="pt-PT" sz="1200" dirty="0" err="1"/>
              <a:t>and</a:t>
            </a:r>
            <a:r>
              <a:rPr lang="pt-PT" sz="1200" dirty="0"/>
              <a:t> SURFEX-ISBA (v8.1) </a:t>
            </a:r>
            <a:r>
              <a:rPr lang="pt-PT" sz="1200" dirty="0" err="1"/>
              <a:t>land</a:t>
            </a:r>
            <a:r>
              <a:rPr lang="pt-PT" sz="1200" dirty="0"/>
              <a:t> </a:t>
            </a:r>
            <a:r>
              <a:rPr lang="pt-PT" sz="1200" dirty="0" err="1"/>
              <a:t>surface</a:t>
            </a:r>
            <a:r>
              <a:rPr lang="pt-PT" sz="1200" dirty="0"/>
              <a:t> </a:t>
            </a:r>
            <a:r>
              <a:rPr lang="pt-PT" sz="1200" dirty="0" err="1"/>
              <a:t>models</a:t>
            </a:r>
            <a:r>
              <a:rPr lang="pt-PT" sz="1200" dirty="0"/>
              <a:t>: a case </a:t>
            </a:r>
            <a:r>
              <a:rPr lang="pt-PT" sz="1200" dirty="0" err="1"/>
              <a:t>study</a:t>
            </a:r>
            <a:r>
              <a:rPr lang="pt-PT" sz="1200" dirty="0"/>
              <a:t> </a:t>
            </a:r>
            <a:r>
              <a:rPr lang="pt-PT" sz="1200" dirty="0" err="1"/>
              <a:t>over</a:t>
            </a:r>
            <a:r>
              <a:rPr lang="pt-PT" sz="1200" dirty="0"/>
              <a:t> </a:t>
            </a:r>
            <a:r>
              <a:rPr lang="pt-PT" sz="1200" dirty="0" err="1"/>
              <a:t>Iberia</a:t>
            </a:r>
            <a:r>
              <a:rPr lang="pt-PT" sz="1200" dirty="0"/>
              <a:t>, </a:t>
            </a:r>
            <a:r>
              <a:rPr lang="pt-PT" sz="1200" dirty="0" err="1"/>
              <a:t>Geosci</a:t>
            </a:r>
            <a:r>
              <a:rPr lang="pt-PT" sz="1200" dirty="0"/>
              <a:t>. </a:t>
            </a:r>
            <a:r>
              <a:rPr lang="pt-PT" sz="1200" dirty="0" err="1"/>
              <a:t>Model</a:t>
            </a:r>
            <a:r>
              <a:rPr lang="pt-PT" sz="1200" dirty="0"/>
              <a:t> </a:t>
            </a:r>
            <a:r>
              <a:rPr lang="pt-PT" sz="1200" dirty="0" err="1"/>
              <a:t>Dev</a:t>
            </a:r>
            <a:r>
              <a:rPr lang="pt-PT" sz="1200" dirty="0"/>
              <a:t>. </a:t>
            </a:r>
            <a:r>
              <a:rPr lang="pt-PT" sz="1200" dirty="0" err="1"/>
              <a:t>Discuss</a:t>
            </a:r>
            <a:r>
              <a:rPr lang="pt-PT" sz="1200" dirty="0"/>
              <a:t>., https://doi.org/10.5194/gmd-2020-49, in </a:t>
            </a:r>
            <a:r>
              <a:rPr lang="pt-PT" sz="1200" dirty="0" err="1"/>
              <a:t>review</a:t>
            </a:r>
            <a:r>
              <a:rPr lang="pt-PT" sz="1200" dirty="0"/>
              <a:t>, 2020. 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7455919" y="605870"/>
            <a:ext cx="4035131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RMSE of JJA daily maximum LST 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242655" y="3435418"/>
            <a:ext cx="537698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00000"/>
              </a:buClr>
              <a:buSzPts val="2000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Combined effect of land-cover &amp; vegetation seasonality (via clumping using LAI) reduces the 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daytime LST errors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8FAE30-2CCA-44A5-A469-928B73C2C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Role of land-cover in IFS CHTESSEL (&amp;SURFEX)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B5C658-581A-4CE2-8F77-DFE2AE05C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041" y="1050837"/>
            <a:ext cx="3452159" cy="4717189"/>
          </a:xfrm>
          <a:prstGeom prst="rect">
            <a:avLst/>
          </a:prstGeom>
        </p:spPr>
      </p:pic>
      <p:sp>
        <p:nvSpPr>
          <p:cNvPr id="10" name="Google Shape;113;p16">
            <a:extLst>
              <a:ext uri="{FF2B5EF4-FFF2-40B4-BE49-F238E27FC236}">
                <a16:creationId xmlns:a16="http://schemas.microsoft.com/office/drawing/2014/main" id="{4227E242-8273-447D-9C04-4DEF3F28F131}"/>
              </a:ext>
            </a:extLst>
          </p:cNvPr>
          <p:cNvSpPr/>
          <p:nvPr/>
        </p:nvSpPr>
        <p:spPr>
          <a:xfrm>
            <a:off x="331123" y="1059068"/>
            <a:ext cx="5537017" cy="331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Offline simulations 2004-2015 driven by ERA5 meteorology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reproduces the bias of ERA5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SFX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(SURFEX): Much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smaller biases 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H_CCI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replacing land cover by ESA-CCI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H_CCI_cl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H_CCI + Vegetation seasonality (clumping)</a:t>
            </a:r>
          </a:p>
          <a:p>
            <a:pPr lvl="0">
              <a:buClr>
                <a:srgbClr val="000000"/>
              </a:buClr>
              <a:buSzPts val="1800"/>
            </a:pP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H_CCI_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cl_LAI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H_CCI_cl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+ CGLS LAI </a:t>
            </a: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3;p16">
            <a:extLst>
              <a:ext uri="{FF2B5EF4-FFF2-40B4-BE49-F238E27FC236}">
                <a16:creationId xmlns:a16="http://schemas.microsoft.com/office/drawing/2014/main" id="{16533BC7-BBB4-4E17-BE03-C7BA7B564106}"/>
              </a:ext>
            </a:extLst>
          </p:cNvPr>
          <p:cNvSpPr/>
          <p:nvPr/>
        </p:nvSpPr>
        <p:spPr>
          <a:xfrm>
            <a:off x="10179421" y="1639062"/>
            <a:ext cx="1769924" cy="331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Clear-sky onl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y: ERA5 TCC &lt; 0.3 &amp; LST &gt; 0.7, </a:t>
            </a: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Synchronous in Time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 LST between 11-15h</a:t>
            </a: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73738E-3856-42E1-9B36-031FA0AC37B9}"/>
              </a:ext>
            </a:extLst>
          </p:cNvPr>
          <p:cNvSpPr/>
          <p:nvPr/>
        </p:nvSpPr>
        <p:spPr>
          <a:xfrm>
            <a:off x="6935201" y="875872"/>
            <a:ext cx="683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ERA5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2DF0FD-8DCE-4552-8A16-A8413CA37780}"/>
              </a:ext>
            </a:extLst>
          </p:cNvPr>
          <p:cNvSpPr/>
          <p:nvPr/>
        </p:nvSpPr>
        <p:spPr>
          <a:xfrm>
            <a:off x="8449041" y="845980"/>
            <a:ext cx="551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CTR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560D9E-05C4-4FE4-B334-08C9C34A68AF}"/>
              </a:ext>
            </a:extLst>
          </p:cNvPr>
          <p:cNvSpPr/>
          <p:nvPr/>
        </p:nvSpPr>
        <p:spPr>
          <a:xfrm>
            <a:off x="6835488" y="2500594"/>
            <a:ext cx="52328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SFX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794D99-4DA7-4113-AA6B-A41A50E8C400}"/>
              </a:ext>
            </a:extLst>
          </p:cNvPr>
          <p:cNvSpPr/>
          <p:nvPr/>
        </p:nvSpPr>
        <p:spPr>
          <a:xfrm>
            <a:off x="8420802" y="2497916"/>
            <a:ext cx="75052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H_CCI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8CF4F3-8838-4469-8D27-0D5F02A17B2A}"/>
              </a:ext>
            </a:extLst>
          </p:cNvPr>
          <p:cNvSpPr/>
          <p:nvPr/>
        </p:nvSpPr>
        <p:spPr>
          <a:xfrm>
            <a:off x="6946805" y="4120588"/>
            <a:ext cx="101822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H_CCI_cl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DD2BB3-FBBD-442D-A650-D193B7F2CF7A}"/>
              </a:ext>
            </a:extLst>
          </p:cNvPr>
          <p:cNvSpPr/>
          <p:nvPr/>
        </p:nvSpPr>
        <p:spPr>
          <a:xfrm>
            <a:off x="8162253" y="4079948"/>
            <a:ext cx="143180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H_CCI_cl_LAI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366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/>
          <p:nvPr/>
        </p:nvSpPr>
        <p:spPr>
          <a:xfrm>
            <a:off x="5608299" y="1877294"/>
            <a:ext cx="6366162" cy="327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00000"/>
              </a:buClr>
              <a:buSzPts val="2000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 diurnal cycle LST (clear-sky) in JJA over 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Iberia</a:t>
            </a:r>
            <a:endParaRPr lang="en-US"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 improvement with updated land-cover and LAI (</a:t>
            </a:r>
            <a:r>
              <a:rPr lang="en-US" sz="2000" b="1" i="0" u="none" strike="noStrike" cap="none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dark green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compared with observations (black) and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Surfe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purple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);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endParaRPr lang="en-US"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impact in minimum (nighttime) temperatures;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endParaRPr lang="en-US"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temporal shift. </a:t>
            </a:r>
            <a:endParaRPr lang="en-US"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8FAE30-2CCA-44A5-A469-928B73C2C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Role of land-cover in IFS CHTESSEL (&amp;SURFEX)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E615AC-144E-42E8-A6D5-497A7BE78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22" y="1113520"/>
            <a:ext cx="4507207" cy="4910225"/>
          </a:xfrm>
          <a:prstGeom prst="rect">
            <a:avLst/>
          </a:prstGeom>
        </p:spPr>
      </p:pic>
      <p:sp>
        <p:nvSpPr>
          <p:cNvPr id="7" name="Google Shape;110;p16">
            <a:extLst>
              <a:ext uri="{FF2B5EF4-FFF2-40B4-BE49-F238E27FC236}">
                <a16:creationId xmlns:a16="http://schemas.microsoft.com/office/drawing/2014/main" id="{5E72EEBA-9ACC-4FEB-8A6C-99034881908C}"/>
              </a:ext>
            </a:extLst>
          </p:cNvPr>
          <p:cNvSpPr/>
          <p:nvPr/>
        </p:nvSpPr>
        <p:spPr>
          <a:xfrm>
            <a:off x="-14287" y="6038060"/>
            <a:ext cx="71913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00000"/>
              </a:buClr>
              <a:buSzPts val="1800"/>
            </a:pPr>
            <a:r>
              <a:rPr lang="pt-PT" sz="1200" dirty="0"/>
              <a:t>Nogueira, M., </a:t>
            </a:r>
            <a:r>
              <a:rPr lang="pt-PT" sz="1200" dirty="0" err="1"/>
              <a:t>et</a:t>
            </a:r>
            <a:r>
              <a:rPr lang="pt-PT" sz="1200" dirty="0"/>
              <a:t>. al.: Role </a:t>
            </a:r>
            <a:r>
              <a:rPr lang="pt-PT" sz="1200" dirty="0" err="1"/>
              <a:t>of</a:t>
            </a:r>
            <a:r>
              <a:rPr lang="pt-PT" sz="1200" dirty="0"/>
              <a:t> </a:t>
            </a:r>
            <a:r>
              <a:rPr lang="pt-PT" sz="1200" dirty="0" err="1"/>
              <a:t>vegetation</a:t>
            </a:r>
            <a:r>
              <a:rPr lang="pt-PT" sz="1200" dirty="0"/>
              <a:t> in </a:t>
            </a:r>
            <a:r>
              <a:rPr lang="pt-PT" sz="1200" dirty="0" err="1"/>
              <a:t>representing</a:t>
            </a:r>
            <a:r>
              <a:rPr lang="pt-PT" sz="1200" dirty="0"/>
              <a:t> </a:t>
            </a:r>
            <a:r>
              <a:rPr lang="pt-PT" sz="1200" dirty="0" err="1"/>
              <a:t>land</a:t>
            </a:r>
            <a:r>
              <a:rPr lang="pt-PT" sz="1200" dirty="0"/>
              <a:t> </a:t>
            </a:r>
            <a:r>
              <a:rPr lang="pt-PT" sz="1200" dirty="0" err="1"/>
              <a:t>surface</a:t>
            </a:r>
            <a:r>
              <a:rPr lang="pt-PT" sz="1200" dirty="0"/>
              <a:t> </a:t>
            </a:r>
            <a:r>
              <a:rPr lang="pt-PT" sz="1200" dirty="0" err="1"/>
              <a:t>temperature</a:t>
            </a:r>
            <a:r>
              <a:rPr lang="pt-PT" sz="1200" dirty="0"/>
              <a:t> in </a:t>
            </a:r>
            <a:r>
              <a:rPr lang="pt-PT" sz="1200" dirty="0" err="1"/>
              <a:t>the</a:t>
            </a:r>
            <a:r>
              <a:rPr lang="pt-PT" sz="1200" dirty="0"/>
              <a:t> CHTESSEL (CY45R1) </a:t>
            </a:r>
            <a:r>
              <a:rPr lang="pt-PT" sz="1200" dirty="0" err="1"/>
              <a:t>and</a:t>
            </a:r>
            <a:r>
              <a:rPr lang="pt-PT" sz="1200" dirty="0"/>
              <a:t> SURFEX-ISBA (v8.1) </a:t>
            </a:r>
            <a:r>
              <a:rPr lang="pt-PT" sz="1200" dirty="0" err="1"/>
              <a:t>land</a:t>
            </a:r>
            <a:r>
              <a:rPr lang="pt-PT" sz="1200" dirty="0"/>
              <a:t> </a:t>
            </a:r>
            <a:r>
              <a:rPr lang="pt-PT" sz="1200" dirty="0" err="1"/>
              <a:t>surface</a:t>
            </a:r>
            <a:r>
              <a:rPr lang="pt-PT" sz="1200" dirty="0"/>
              <a:t> </a:t>
            </a:r>
            <a:r>
              <a:rPr lang="pt-PT" sz="1200" dirty="0" err="1"/>
              <a:t>models</a:t>
            </a:r>
            <a:r>
              <a:rPr lang="pt-PT" sz="1200" dirty="0"/>
              <a:t>: a case </a:t>
            </a:r>
            <a:r>
              <a:rPr lang="pt-PT" sz="1200" dirty="0" err="1"/>
              <a:t>study</a:t>
            </a:r>
            <a:r>
              <a:rPr lang="pt-PT" sz="1200" dirty="0"/>
              <a:t> </a:t>
            </a:r>
            <a:r>
              <a:rPr lang="pt-PT" sz="1200" dirty="0" err="1"/>
              <a:t>over</a:t>
            </a:r>
            <a:r>
              <a:rPr lang="pt-PT" sz="1200" dirty="0"/>
              <a:t> </a:t>
            </a:r>
            <a:r>
              <a:rPr lang="pt-PT" sz="1200" dirty="0" err="1"/>
              <a:t>Iberia</a:t>
            </a:r>
            <a:r>
              <a:rPr lang="pt-PT" sz="1200" dirty="0"/>
              <a:t>, </a:t>
            </a:r>
            <a:r>
              <a:rPr lang="pt-PT" sz="1200" dirty="0" err="1"/>
              <a:t>Geosci</a:t>
            </a:r>
            <a:r>
              <a:rPr lang="pt-PT" sz="1200" dirty="0"/>
              <a:t>. </a:t>
            </a:r>
            <a:r>
              <a:rPr lang="pt-PT" sz="1200" dirty="0" err="1"/>
              <a:t>Model</a:t>
            </a:r>
            <a:r>
              <a:rPr lang="pt-PT" sz="1200" dirty="0"/>
              <a:t> </a:t>
            </a:r>
            <a:r>
              <a:rPr lang="pt-PT" sz="1200" dirty="0" err="1"/>
              <a:t>Dev</a:t>
            </a:r>
            <a:r>
              <a:rPr lang="pt-PT" sz="1200" dirty="0"/>
              <a:t>. </a:t>
            </a:r>
            <a:r>
              <a:rPr lang="pt-PT" sz="1200" dirty="0" err="1"/>
              <a:t>Discuss</a:t>
            </a:r>
            <a:r>
              <a:rPr lang="pt-PT" sz="1200" dirty="0"/>
              <a:t>., https://doi.org/10.5194/gmd-2020-49, in </a:t>
            </a:r>
            <a:r>
              <a:rPr lang="pt-PT" sz="1200" dirty="0" err="1"/>
              <a:t>review</a:t>
            </a:r>
            <a:r>
              <a:rPr lang="pt-PT" sz="1200" dirty="0"/>
              <a:t>, 2020. 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3CE32EC-D483-4C3E-9CC4-DBB3B44D26A6}"/>
              </a:ext>
            </a:extLst>
          </p:cNvPr>
          <p:cNvCxnSpPr>
            <a:cxnSpLocks/>
          </p:cNvCxnSpPr>
          <p:nvPr/>
        </p:nvCxnSpPr>
        <p:spPr>
          <a:xfrm>
            <a:off x="2011680" y="1534160"/>
            <a:ext cx="924560" cy="114808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16DC22C-29F0-4938-B95D-F45A18FC164B}"/>
              </a:ext>
            </a:extLst>
          </p:cNvPr>
          <p:cNvCxnSpPr>
            <a:cxnSpLocks/>
          </p:cNvCxnSpPr>
          <p:nvPr/>
        </p:nvCxnSpPr>
        <p:spPr>
          <a:xfrm flipH="1">
            <a:off x="3037840" y="1432257"/>
            <a:ext cx="386080" cy="823263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51EBCEF-8D33-4F93-BEC7-F90F64D01151}"/>
              </a:ext>
            </a:extLst>
          </p:cNvPr>
          <p:cNvCxnSpPr>
            <a:cxnSpLocks/>
          </p:cNvCxnSpPr>
          <p:nvPr/>
        </p:nvCxnSpPr>
        <p:spPr>
          <a:xfrm flipH="1">
            <a:off x="3037840" y="2394189"/>
            <a:ext cx="114808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DDBB29CA-5012-4CE6-8C82-409CA65300F5}"/>
              </a:ext>
            </a:extLst>
          </p:cNvPr>
          <p:cNvSpPr/>
          <p:nvPr/>
        </p:nvSpPr>
        <p:spPr>
          <a:xfrm>
            <a:off x="4083115" y="2280643"/>
            <a:ext cx="1397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LSA-SAF OBS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13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8FAE30-2CCA-44A5-A469-928B73C2C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Role of land-cover in IFS CHTESSEL (&amp;SURFEX)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A623AF-9691-426A-ABAA-1C90C65C1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376" y="0"/>
            <a:ext cx="4740765" cy="6858000"/>
          </a:xfrm>
          <a:prstGeom prst="rect">
            <a:avLst/>
          </a:prstGeom>
        </p:spPr>
      </p:pic>
      <p:sp>
        <p:nvSpPr>
          <p:cNvPr id="8" name="Google Shape;116;p16">
            <a:extLst>
              <a:ext uri="{FF2B5EF4-FFF2-40B4-BE49-F238E27FC236}">
                <a16:creationId xmlns:a16="http://schemas.microsoft.com/office/drawing/2014/main" id="{CDC696DC-A8F7-4A97-B9A7-2E2E9B069434}"/>
              </a:ext>
            </a:extLst>
          </p:cNvPr>
          <p:cNvSpPr/>
          <p:nvPr/>
        </p:nvSpPr>
        <p:spPr>
          <a:xfrm>
            <a:off x="599440" y="1241077"/>
            <a:ext cx="6334020" cy="452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00000"/>
              </a:buClr>
              <a:buSzPts val="2000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 annual cycle of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LSTmax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LSTmin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Evaporation &amp; Sensible heat flux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 impact during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 Spring to Autumn</a:t>
            </a:r>
            <a:r>
              <a:rPr lang="en-U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LSTmax</a:t>
            </a:r>
            <a:r>
              <a:rPr lang="en-U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Smaller errors in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LSTmin</a:t>
            </a:r>
            <a:endParaRPr lang="en-US"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impact on sensible heat flux, but large differences in Evaporation.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20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are strongly constrained offline simulations.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the EC-EARTH3-Veg coupled model performs?</a:t>
            </a:r>
          </a:p>
        </p:txBody>
      </p:sp>
      <p:sp>
        <p:nvSpPr>
          <p:cNvPr id="7" name="Google Shape;110;p16">
            <a:extLst>
              <a:ext uri="{FF2B5EF4-FFF2-40B4-BE49-F238E27FC236}">
                <a16:creationId xmlns:a16="http://schemas.microsoft.com/office/drawing/2014/main" id="{BCC2432A-5153-4E8E-A7C6-B9C5733C2D9A}"/>
              </a:ext>
            </a:extLst>
          </p:cNvPr>
          <p:cNvSpPr/>
          <p:nvPr/>
        </p:nvSpPr>
        <p:spPr>
          <a:xfrm>
            <a:off x="-14287" y="6038060"/>
            <a:ext cx="71913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00000"/>
              </a:buClr>
              <a:buSzPts val="1800"/>
            </a:pPr>
            <a:r>
              <a:rPr lang="pt-PT" sz="1200" dirty="0"/>
              <a:t>Nogueira, M., </a:t>
            </a:r>
            <a:r>
              <a:rPr lang="pt-PT" sz="1200" dirty="0" err="1"/>
              <a:t>et</a:t>
            </a:r>
            <a:r>
              <a:rPr lang="pt-PT" sz="1200" dirty="0"/>
              <a:t>. al.: Role </a:t>
            </a:r>
            <a:r>
              <a:rPr lang="pt-PT" sz="1200" dirty="0" err="1"/>
              <a:t>of</a:t>
            </a:r>
            <a:r>
              <a:rPr lang="pt-PT" sz="1200" dirty="0"/>
              <a:t> </a:t>
            </a:r>
            <a:r>
              <a:rPr lang="pt-PT" sz="1200" dirty="0" err="1"/>
              <a:t>vegetation</a:t>
            </a:r>
            <a:r>
              <a:rPr lang="pt-PT" sz="1200" dirty="0"/>
              <a:t> in </a:t>
            </a:r>
            <a:r>
              <a:rPr lang="pt-PT" sz="1200" dirty="0" err="1"/>
              <a:t>representing</a:t>
            </a:r>
            <a:r>
              <a:rPr lang="pt-PT" sz="1200" dirty="0"/>
              <a:t> </a:t>
            </a:r>
            <a:r>
              <a:rPr lang="pt-PT" sz="1200" dirty="0" err="1"/>
              <a:t>land</a:t>
            </a:r>
            <a:r>
              <a:rPr lang="pt-PT" sz="1200" dirty="0"/>
              <a:t> </a:t>
            </a:r>
            <a:r>
              <a:rPr lang="pt-PT" sz="1200" dirty="0" err="1"/>
              <a:t>surface</a:t>
            </a:r>
            <a:r>
              <a:rPr lang="pt-PT" sz="1200" dirty="0"/>
              <a:t> </a:t>
            </a:r>
            <a:r>
              <a:rPr lang="pt-PT" sz="1200" dirty="0" err="1"/>
              <a:t>temperature</a:t>
            </a:r>
            <a:r>
              <a:rPr lang="pt-PT" sz="1200" dirty="0"/>
              <a:t> in </a:t>
            </a:r>
            <a:r>
              <a:rPr lang="pt-PT" sz="1200" dirty="0" err="1"/>
              <a:t>the</a:t>
            </a:r>
            <a:r>
              <a:rPr lang="pt-PT" sz="1200" dirty="0"/>
              <a:t> CHTESSEL (CY45R1) </a:t>
            </a:r>
            <a:r>
              <a:rPr lang="pt-PT" sz="1200" dirty="0" err="1"/>
              <a:t>and</a:t>
            </a:r>
            <a:r>
              <a:rPr lang="pt-PT" sz="1200" dirty="0"/>
              <a:t> SURFEX-ISBA (v8.1) </a:t>
            </a:r>
            <a:r>
              <a:rPr lang="pt-PT" sz="1200" dirty="0" err="1"/>
              <a:t>land</a:t>
            </a:r>
            <a:r>
              <a:rPr lang="pt-PT" sz="1200" dirty="0"/>
              <a:t> </a:t>
            </a:r>
            <a:r>
              <a:rPr lang="pt-PT" sz="1200" dirty="0" err="1"/>
              <a:t>surface</a:t>
            </a:r>
            <a:r>
              <a:rPr lang="pt-PT" sz="1200" dirty="0"/>
              <a:t> </a:t>
            </a:r>
            <a:r>
              <a:rPr lang="pt-PT" sz="1200" dirty="0" err="1"/>
              <a:t>models</a:t>
            </a:r>
            <a:r>
              <a:rPr lang="pt-PT" sz="1200" dirty="0"/>
              <a:t>: a case </a:t>
            </a:r>
            <a:r>
              <a:rPr lang="pt-PT" sz="1200" dirty="0" err="1"/>
              <a:t>study</a:t>
            </a:r>
            <a:r>
              <a:rPr lang="pt-PT" sz="1200" dirty="0"/>
              <a:t> </a:t>
            </a:r>
            <a:r>
              <a:rPr lang="pt-PT" sz="1200" dirty="0" err="1"/>
              <a:t>over</a:t>
            </a:r>
            <a:r>
              <a:rPr lang="pt-PT" sz="1200" dirty="0"/>
              <a:t> </a:t>
            </a:r>
            <a:r>
              <a:rPr lang="pt-PT" sz="1200" dirty="0" err="1"/>
              <a:t>Iberia</a:t>
            </a:r>
            <a:r>
              <a:rPr lang="pt-PT" sz="1200" dirty="0"/>
              <a:t>, </a:t>
            </a:r>
            <a:r>
              <a:rPr lang="pt-PT" sz="1200" dirty="0" err="1"/>
              <a:t>Geosci</a:t>
            </a:r>
            <a:r>
              <a:rPr lang="pt-PT" sz="1200" dirty="0"/>
              <a:t>. </a:t>
            </a:r>
            <a:r>
              <a:rPr lang="pt-PT" sz="1200" dirty="0" err="1"/>
              <a:t>Model</a:t>
            </a:r>
            <a:r>
              <a:rPr lang="pt-PT" sz="1200" dirty="0"/>
              <a:t> </a:t>
            </a:r>
            <a:r>
              <a:rPr lang="pt-PT" sz="1200" dirty="0" err="1"/>
              <a:t>Dev</a:t>
            </a:r>
            <a:r>
              <a:rPr lang="pt-PT" sz="1200" dirty="0"/>
              <a:t>. </a:t>
            </a:r>
            <a:r>
              <a:rPr lang="pt-PT" sz="1200" dirty="0" err="1"/>
              <a:t>Discuss</a:t>
            </a:r>
            <a:r>
              <a:rPr lang="pt-PT" sz="1200" dirty="0"/>
              <a:t>., https://doi.org/10.5194/gmd-2020-49, in </a:t>
            </a:r>
            <a:r>
              <a:rPr lang="pt-PT" sz="1200" dirty="0" err="1"/>
              <a:t>review</a:t>
            </a:r>
            <a:r>
              <a:rPr lang="pt-PT" sz="1200" dirty="0"/>
              <a:t>, 2020. 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A8DC71-EF57-437B-B484-568360C174A5}"/>
              </a:ext>
            </a:extLst>
          </p:cNvPr>
          <p:cNvSpPr/>
          <p:nvPr/>
        </p:nvSpPr>
        <p:spPr>
          <a:xfrm>
            <a:off x="8245347" y="1591296"/>
            <a:ext cx="9316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LSTmax</a:t>
            </a:r>
            <a:endParaRPr lang="en-US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r>
              <a:rPr lang="en-US" b="1" dirty="0">
                <a:solidFill>
                  <a:schemeClr val="dk1"/>
                </a:solidFill>
                <a:cs typeface="Calibri"/>
                <a:sym typeface="Calibri"/>
              </a:rPr>
              <a:t>All-sky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B8C310-5DE1-4A29-B625-7407A725A8BF}"/>
              </a:ext>
            </a:extLst>
          </p:cNvPr>
          <p:cNvSpPr/>
          <p:nvPr/>
        </p:nvSpPr>
        <p:spPr>
          <a:xfrm>
            <a:off x="10333474" y="3837807"/>
            <a:ext cx="1055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LSTmin</a:t>
            </a:r>
            <a:endParaRPr lang="en-US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r>
              <a:rPr lang="en-US" b="1" dirty="0">
                <a:solidFill>
                  <a:schemeClr val="dk1"/>
                </a:solidFill>
                <a:cs typeface="Calibri"/>
                <a:sym typeface="Calibri"/>
              </a:rPr>
              <a:t>Clear-sky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CD71A4-1A63-4FC2-8376-A99BB07856BB}"/>
              </a:ext>
            </a:extLst>
          </p:cNvPr>
          <p:cNvSpPr/>
          <p:nvPr/>
        </p:nvSpPr>
        <p:spPr>
          <a:xfrm>
            <a:off x="8288996" y="3578317"/>
            <a:ext cx="858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LSTmin</a:t>
            </a:r>
            <a:endParaRPr lang="en-US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r>
              <a:rPr lang="en-US" b="1" dirty="0">
                <a:solidFill>
                  <a:schemeClr val="dk1"/>
                </a:solidFill>
                <a:cs typeface="Calibri"/>
                <a:sym typeface="Calibri"/>
              </a:rPr>
              <a:t>All-sky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95454B-4953-4418-B101-83D58716611B}"/>
              </a:ext>
            </a:extLst>
          </p:cNvPr>
          <p:cNvSpPr/>
          <p:nvPr/>
        </p:nvSpPr>
        <p:spPr>
          <a:xfrm>
            <a:off x="7848315" y="4886247"/>
            <a:ext cx="1328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Evaporation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0A218F-BEB2-44B1-B9AB-C5F138B796E4}"/>
              </a:ext>
            </a:extLst>
          </p:cNvPr>
          <p:cNvSpPr/>
          <p:nvPr/>
        </p:nvSpPr>
        <p:spPr>
          <a:xfrm>
            <a:off x="10025103" y="6219825"/>
            <a:ext cx="974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Sensible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14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7" descr="A screenshot of a 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41615"/>
            <a:ext cx="5538162" cy="420274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/>
          <p:nvPr/>
        </p:nvSpPr>
        <p:spPr>
          <a:xfrm>
            <a:off x="5652940" y="675276"/>
            <a:ext cx="6159962" cy="378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Annual mean evolution of low vegetation cover (CVL – top) and high vegetation cover (CVH-bottom) in CMIP6 simulations. 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Historical simulations (black) have similar temporal evolution, as well as scenarios (colors). Only two ensemble members shown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Prescribed Land-use influences the vegetation evolution.</a:t>
            </a: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26" name="Google Shape;12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4849" y="4456590"/>
            <a:ext cx="5310218" cy="18997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862339D-432D-4A29-9C34-B49CE2B7A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EC-EARTH3-veg- Vegetation evolution over Iberia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8" descr="A picture containing clock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1257" t="8104" r="8705" b="65048"/>
          <a:stretch/>
        </p:blipFill>
        <p:spPr>
          <a:xfrm>
            <a:off x="409062" y="1276430"/>
            <a:ext cx="3266671" cy="182740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34" name="Google Shape;134;p18"/>
          <p:cNvPicPr preferRelativeResize="0"/>
          <p:nvPr/>
        </p:nvPicPr>
        <p:blipFill rotWithShape="1">
          <a:blip r:embed="rId4">
            <a:alphaModFix/>
          </a:blip>
          <a:srcRect l="21907" t="7297" r="8055" b="64217"/>
          <a:stretch/>
        </p:blipFill>
        <p:spPr>
          <a:xfrm>
            <a:off x="409062" y="3064679"/>
            <a:ext cx="3266671" cy="193895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8"/>
          <p:cNvSpPr/>
          <p:nvPr/>
        </p:nvSpPr>
        <p:spPr>
          <a:xfrm rot="-5400000">
            <a:off x="-59339" y="2292924"/>
            <a:ext cx="5886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CVH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8"/>
          <p:cNvSpPr/>
          <p:nvPr/>
        </p:nvSpPr>
        <p:spPr>
          <a:xfrm rot="-5400000">
            <a:off x="-67800" y="3658943"/>
            <a:ext cx="540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CVL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648440" y="941605"/>
            <a:ext cx="24698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EC-EARTH3-Veg CMIP6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1FBF3AF-F4D4-4F93-ACC7-888B530460B8}"/>
              </a:ext>
            </a:extLst>
          </p:cNvPr>
          <p:cNvGrpSpPr/>
          <p:nvPr/>
        </p:nvGrpSpPr>
        <p:grpSpPr>
          <a:xfrm>
            <a:off x="8033596" y="869657"/>
            <a:ext cx="3267745" cy="4109867"/>
            <a:chOff x="3790531" y="932923"/>
            <a:chExt cx="3267745" cy="4109867"/>
          </a:xfrm>
        </p:grpSpPr>
        <p:pic>
          <p:nvPicPr>
            <p:cNvPr id="137" name="Google Shape;137;p18" descr="A picture containing object, clock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 l="21310" t="8137" r="8651" b="65017"/>
            <a:stretch/>
          </p:blipFill>
          <p:spPr>
            <a:xfrm>
              <a:off x="3790531" y="1285693"/>
              <a:ext cx="3267745" cy="18280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18" descr="A picture containing clock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21136" t="7312" r="8824" b="64211"/>
            <a:stretch/>
          </p:blipFill>
          <p:spPr>
            <a:xfrm>
              <a:off x="3790534" y="3103839"/>
              <a:ext cx="3267742" cy="19389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Google Shape;145;p18"/>
            <p:cNvSpPr/>
            <p:nvPr/>
          </p:nvSpPr>
          <p:spPr>
            <a:xfrm>
              <a:off x="4418656" y="932923"/>
              <a:ext cx="16773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ERAI (&amp;ERA5)</a:t>
              </a: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9251943-6F1A-490D-8398-9A1DE56738F2}"/>
              </a:ext>
            </a:extLst>
          </p:cNvPr>
          <p:cNvGrpSpPr/>
          <p:nvPr/>
        </p:nvGrpSpPr>
        <p:grpSpPr>
          <a:xfrm>
            <a:off x="4502899" y="988701"/>
            <a:ext cx="2848682" cy="3929316"/>
            <a:chOff x="7998041" y="932923"/>
            <a:chExt cx="2848682" cy="3929316"/>
          </a:xfrm>
        </p:grpSpPr>
        <p:pic>
          <p:nvPicPr>
            <p:cNvPr id="139" name="Google Shape;139;p18" descr="A close up of a map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 l="11573" t="15293" r="11573" b="19392"/>
            <a:stretch/>
          </p:blipFill>
          <p:spPr>
            <a:xfrm>
              <a:off x="8061820" y="3087210"/>
              <a:ext cx="2784903" cy="17750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18" descr="A close up of a map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 l="10169" t="15855" r="12979" b="18831"/>
            <a:stretch/>
          </p:blipFill>
          <p:spPr>
            <a:xfrm>
              <a:off x="7998041" y="1312181"/>
              <a:ext cx="2784904" cy="17750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p18"/>
            <p:cNvSpPr/>
            <p:nvPr/>
          </p:nvSpPr>
          <p:spPr>
            <a:xfrm>
              <a:off x="8538892" y="932923"/>
              <a:ext cx="9153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ESA-CCI</a:t>
              </a: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" name="Google Shape;147;p18"/>
          <p:cNvSpPr/>
          <p:nvPr/>
        </p:nvSpPr>
        <p:spPr>
          <a:xfrm>
            <a:off x="155633" y="5114950"/>
            <a:ext cx="11145708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Annual maximum of CVH (top)/CVL (bottom) (last 10 years of historical simulations 2005-2014)</a:t>
            </a: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EC-EARTH3-Veg spatial patterns close to ESA-CCI;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ERAI/ERA5 CVL/CVH look like “swapped” – Explains the good results of the offline simulations;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BE9EA9-906D-43BA-86DD-0259B204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EC-EARTH3-veg: Mean vegetation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537BDB418FC2142AB789C40300F5E97" ma:contentTypeVersion="10" ma:contentTypeDescription="Criar um novo documento." ma:contentTypeScope="" ma:versionID="86ac507bed507e83d2f2fbd1e52ade0f">
  <xsd:schema xmlns:xsd="http://www.w3.org/2001/XMLSchema" xmlns:xs="http://www.w3.org/2001/XMLSchema" xmlns:p="http://schemas.microsoft.com/office/2006/metadata/properties" xmlns:ns3="a652a8c6-7faa-4fcb-a887-7d862a73d013" targetNamespace="http://schemas.microsoft.com/office/2006/metadata/properties" ma:root="true" ma:fieldsID="54f7ddfe328f5c2ca853a4333aa0bd1c" ns3:_="">
    <xsd:import namespace="a652a8c6-7faa-4fcb-a887-7d862a73d01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52a8c6-7faa-4fcb-a887-7d862a73d0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015905-064E-4817-AFAB-AA4C693CA3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2F2E54-EC31-4E8C-A0FD-0FE33D6DDB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52a8c6-7faa-4fcb-a887-7d862a73d0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86A07F-5A0A-4729-8717-59460DBC208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2178</TotalTime>
  <Words>1738</Words>
  <Application>Microsoft Office PowerPoint</Application>
  <PresentationFormat>Widescreen</PresentationFormat>
  <Paragraphs>205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Tema do Office</vt:lpstr>
      <vt:lpstr>Evaluation of LST in EC-EARTH3-Veg climate model (&amp;ECMWF model):  Use of LSA-SAF and role of vegetation</vt:lpstr>
      <vt:lpstr>Motivation</vt:lpstr>
      <vt:lpstr>Data &amp; Methods</vt:lpstr>
      <vt:lpstr>ERAI/ERA5 LST vs LSA-SAF</vt:lpstr>
      <vt:lpstr>Role of land-cover in IFS CHTESSEL (&amp;SURFEX)</vt:lpstr>
      <vt:lpstr>Role of land-cover in IFS CHTESSEL (&amp;SURFEX)</vt:lpstr>
      <vt:lpstr>Role of land-cover in IFS CHTESSEL (&amp;SURFEX)</vt:lpstr>
      <vt:lpstr>EC-EARTH3-veg- Vegetation evolution over Iberia</vt:lpstr>
      <vt:lpstr>EC-EARTH3-veg: Mean vegetation</vt:lpstr>
      <vt:lpstr>EC-EARTH3-Veg CMIP&amp;AMIP LST</vt:lpstr>
      <vt:lpstr>EC-EARTH3-Veg:  JJA LSTmax</vt:lpstr>
      <vt:lpstr>EC-EARTH3-Veg:  DJF LSTmax</vt:lpstr>
      <vt:lpstr>Offline vs. Atmospheric nudged (ECMWF IFS)</vt:lpstr>
      <vt:lpstr>Beyond LST: T2m sensitivity in IFS nudged simulations</vt:lpstr>
      <vt:lpstr>Final Remarks (1)</vt:lpstr>
      <vt:lpstr>Final Remarks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All-Sky Land Surface Temperature (MLST-AS) VR main results</dc:title>
  <dc:creator>João Paulo Afonso Martins</dc:creator>
  <cp:lastModifiedBy>Emanuel Dutra</cp:lastModifiedBy>
  <cp:revision>39</cp:revision>
  <dcterms:created xsi:type="dcterms:W3CDTF">2020-05-09T15:29:54Z</dcterms:created>
  <dcterms:modified xsi:type="dcterms:W3CDTF">2020-06-22T10:07:01Z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0x010100F537BDB418FC2142AB789C40300F5E97</vt:lpwstr>
  </property>
</Properties>
</file>